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2"/>
  </p:sldMasterIdLst>
  <p:notesMasterIdLst>
    <p:notesMasterId r:id="rId22"/>
  </p:notesMasterIdLst>
  <p:handoutMasterIdLst>
    <p:handoutMasterId r:id="rId23"/>
  </p:handoutMasterIdLst>
  <p:sldIdLst>
    <p:sldId id="409" r:id="rId3"/>
    <p:sldId id="410" r:id="rId4"/>
    <p:sldId id="411" r:id="rId5"/>
    <p:sldId id="421" r:id="rId6"/>
    <p:sldId id="416" r:id="rId7"/>
    <p:sldId id="437" r:id="rId8"/>
    <p:sldId id="446" r:id="rId9"/>
    <p:sldId id="447" r:id="rId10"/>
    <p:sldId id="448" r:id="rId11"/>
    <p:sldId id="419" r:id="rId12"/>
    <p:sldId id="442" r:id="rId13"/>
    <p:sldId id="449" r:id="rId14"/>
    <p:sldId id="443" r:id="rId15"/>
    <p:sldId id="445" r:id="rId16"/>
    <p:sldId id="440" r:id="rId17"/>
    <p:sldId id="427" r:id="rId18"/>
    <p:sldId id="439" r:id="rId19"/>
    <p:sldId id="441" r:id="rId20"/>
    <p:sldId id="432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DC367"/>
    <a:srgbClr val="E4D178"/>
    <a:srgbClr val="DEC569"/>
    <a:srgbClr val="E0C78E"/>
    <a:srgbClr val="D8C76C"/>
    <a:srgbClr val="E4D09C"/>
    <a:srgbClr val="DDBF7E"/>
    <a:srgbClr val="FA90A7"/>
    <a:srgbClr val="DC86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82" d="100"/>
          <a:sy n="82" d="100"/>
        </p:scale>
        <p:origin x="773" y="72"/>
      </p:cViewPr>
      <p:guideLst>
        <p:guide orient="horz" pos="2208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宋体" panose="02020400000000000000" charset="-122"/>
              <a:ea typeface="思源宋体" panose="02020400000000000000" charset="-122"/>
              <a:cs typeface="思源宋体" panose="020204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思源宋体" panose="02020400000000000000" charset="-122"/>
              </a:rPr>
              <a:t>2022/10/25</a:t>
            </a:fld>
            <a:endParaRPr lang="zh-CN" altLang="en-US">
              <a:cs typeface="思源宋体" panose="020204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宋体" panose="02020400000000000000" charset="-122"/>
              <a:ea typeface="思源宋体" panose="02020400000000000000" charset="-122"/>
              <a:cs typeface="思源宋体" panose="020204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思源宋体" panose="02020400000000000000" charset="-122"/>
              </a:rPr>
              <a:t>‹#›</a:t>
            </a:fld>
            <a:endParaRPr lang="zh-CN" altLang="en-US">
              <a:cs typeface="思源宋体" panose="0202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3956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2022/10/25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宋体" panose="02020400000000000000" charset="-122"/>
                <a:ea typeface="思源宋体" panose="02020400000000000000" charset="-122"/>
                <a:cs typeface="思源宋体" panose="020204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158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宋体" panose="02020400000000000000" charset="-122"/>
        <a:ea typeface="思源宋体" panose="02020400000000000000" charset="-122"/>
        <a:cs typeface="思源宋体" panose="020204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宋体" panose="02020400000000000000" charset="-122"/>
        <a:ea typeface="思源宋体" panose="02020400000000000000" charset="-122"/>
        <a:cs typeface="思源宋体" panose="020204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宋体" panose="02020400000000000000" charset="-122"/>
        <a:ea typeface="思源宋体" panose="02020400000000000000" charset="-122"/>
        <a:cs typeface="思源宋体" panose="020204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宋体" panose="02020400000000000000" charset="-122"/>
        <a:ea typeface="思源宋体" panose="02020400000000000000" charset="-122"/>
        <a:cs typeface="思源宋体" panose="020204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宋体" panose="02020400000000000000" charset="-122"/>
        <a:ea typeface="思源宋体" panose="02020400000000000000" charset="-122"/>
        <a:cs typeface="思源宋体" panose="020204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wedg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07944492"/>
      </p:ext>
    </p:extLst>
  </p:cSld>
  <p:clrMapOvr>
    <a:masterClrMapping/>
  </p:clrMapOvr>
  <p:transition>
    <p:wedg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83786211"/>
      </p:ext>
    </p:extLst>
  </p:cSld>
  <p:clrMapOvr>
    <a:masterClrMapping/>
  </p:clrMapOvr>
  <p:transition>
    <p:wedg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61831656"/>
      </p:ext>
    </p:extLst>
  </p:cSld>
  <p:clrMapOvr>
    <a:masterClrMapping/>
  </p:clrMapOvr>
  <p:transition>
    <p:wedg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52400" y="6487139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下载</a:t>
            </a:r>
            <a:r>
              <a:rPr kumimoji="0" lang="zh-CN" altLang="en-US" sz="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http://www.1ppt.com/xiazai/</a:t>
            </a:r>
          </a:p>
        </p:txBody>
      </p:sp>
    </p:spTree>
    <p:extLst>
      <p:ext uri="{BB962C8B-B14F-4D97-AF65-F5344CB8AC3E}">
        <p14:creationId xmlns:p14="http://schemas.microsoft.com/office/powerpoint/2010/main" val="2109813550"/>
      </p:ext>
    </p:extLst>
  </p:cSld>
  <p:clrMapOvr>
    <a:masterClrMapping/>
  </p:clrMapOvr>
  <p:transition>
    <p:wedg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5726761"/>
      </p:ext>
    </p:extLst>
  </p:cSld>
  <p:clrMapOvr>
    <a:masterClrMapping/>
  </p:clrMapOvr>
  <p:transition>
    <p:wedg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2022/10/25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532506"/>
      </p:ext>
    </p:extLst>
  </p:cSld>
  <p:clrMapOvr>
    <a:masterClrMapping/>
  </p:clrMapOvr>
  <p:transition>
    <p:wedg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2022/10/25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048185"/>
      </p:ext>
    </p:extLst>
  </p:cSld>
  <p:clrMapOvr>
    <a:masterClrMapping/>
  </p:clrMapOvr>
  <p:transition>
    <p:wedg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8136947"/>
      </p:ext>
    </p:extLst>
  </p:cSld>
  <p:clrMapOvr>
    <a:masterClrMapping/>
  </p:clrMapOvr>
  <p:transition>
    <p:wedg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31" b="2331"/>
          <a:stretch>
            <a:fillRect/>
          </a:stretch>
        </p:blipFill>
        <p:spPr>
          <a:xfrm flipV="1">
            <a:off x="-14605" y="0"/>
            <a:ext cx="12226925" cy="685927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6985" y="3810"/>
            <a:ext cx="12205970" cy="6855460"/>
          </a:xfrm>
          <a:prstGeom prst="rect">
            <a:avLst/>
          </a:prstGeom>
          <a:gradFill>
            <a:gsLst>
              <a:gs pos="64000">
                <a:schemeClr val="bg1">
                  <a:alpha val="78000"/>
                </a:schemeClr>
              </a:gs>
              <a:gs pos="100000">
                <a:schemeClr val="bg1">
                  <a:alpha val="1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-6985" y="314325"/>
            <a:ext cx="12219940" cy="6229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图形"/>
          <p:cNvSpPr/>
          <p:nvPr userDrawn="1"/>
        </p:nvSpPr>
        <p:spPr>
          <a:xfrm>
            <a:off x="574675" y="503555"/>
            <a:ext cx="501650" cy="501650"/>
          </a:xfrm>
          <a:prstGeom prst="ellipse">
            <a:avLst/>
          </a:prstGeom>
          <a:gradFill>
            <a:gsLst>
              <a:gs pos="20000">
                <a:srgbClr val="E4D178"/>
              </a:gs>
              <a:gs pos="100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58号-创中黑" panose="00000500000000000000" charset="-122"/>
            </a:endParaRPr>
          </a:p>
        </p:txBody>
      </p:sp>
      <p:sp>
        <p:nvSpPr>
          <p:cNvPr id="7" name="图形"/>
          <p:cNvSpPr txBox="1"/>
          <p:nvPr userDrawn="1"/>
        </p:nvSpPr>
        <p:spPr>
          <a:xfrm>
            <a:off x="575945" y="516890"/>
            <a:ext cx="32397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  <a:cs typeface="字魂58号-创中黑" panose="00000500000000000000" charset="-122"/>
                <a:sym typeface="+mn-ea"/>
              </a:rPr>
              <a:t>工作内容概述</a:t>
            </a:r>
            <a:endParaRPr lang="zh-CN" altLang="en-US" sz="3600">
              <a:solidFill>
                <a:schemeClr val="tx1">
                  <a:lumMod val="85000"/>
                  <a:lumOff val="1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字魂58号-创中黑" panose="00000500000000000000" charset="-122"/>
              <a:sym typeface="+mn-ea"/>
            </a:endParaRPr>
          </a:p>
        </p:txBody>
      </p:sp>
    </p:spTree>
  </p:cSld>
  <p:clrMapOvr>
    <a:masterClrMapping/>
  </p:clrMapOvr>
  <p:transition>
    <p:wedg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31" b="2331"/>
          <a:stretch>
            <a:fillRect/>
          </a:stretch>
        </p:blipFill>
        <p:spPr>
          <a:xfrm flipV="1">
            <a:off x="-14605" y="0"/>
            <a:ext cx="12226925" cy="685927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6985" y="3810"/>
            <a:ext cx="12205970" cy="6855460"/>
          </a:xfrm>
          <a:prstGeom prst="rect">
            <a:avLst/>
          </a:prstGeom>
          <a:gradFill>
            <a:gsLst>
              <a:gs pos="64000">
                <a:schemeClr val="bg1">
                  <a:alpha val="78000"/>
                </a:schemeClr>
              </a:gs>
              <a:gs pos="100000">
                <a:schemeClr val="bg1">
                  <a:alpha val="1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-6985" y="314325"/>
            <a:ext cx="12219940" cy="6229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图形"/>
          <p:cNvSpPr/>
          <p:nvPr userDrawn="1"/>
        </p:nvSpPr>
        <p:spPr>
          <a:xfrm>
            <a:off x="574675" y="503555"/>
            <a:ext cx="501650" cy="501650"/>
          </a:xfrm>
          <a:prstGeom prst="ellipse">
            <a:avLst/>
          </a:prstGeom>
          <a:gradFill>
            <a:gsLst>
              <a:gs pos="20000">
                <a:srgbClr val="E4D178"/>
              </a:gs>
              <a:gs pos="100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58号-创中黑" panose="00000500000000000000" charset="-122"/>
            </a:endParaRPr>
          </a:p>
        </p:txBody>
      </p:sp>
      <p:sp>
        <p:nvSpPr>
          <p:cNvPr id="7" name="图形"/>
          <p:cNvSpPr txBox="1"/>
          <p:nvPr userDrawn="1"/>
        </p:nvSpPr>
        <p:spPr>
          <a:xfrm>
            <a:off x="575945" y="516890"/>
            <a:ext cx="32397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3600">
                <a:latin typeface="微软雅黑" panose="020B0503020204020204" pitchFamily="34" charset="-122"/>
                <a:ea typeface="微软雅黑" panose="020B0503020204020204" pitchFamily="34" charset="-122"/>
                <a:cs typeface="字魂58号-创中黑" panose="00000500000000000000" charset="-122"/>
              </a:defRPr>
            </a:lvl1pPr>
          </a:lstStyle>
          <a:p>
            <a:pPr lvl="0"/>
            <a:r>
              <a:rPr lang="zh-CN" altLang="en-US">
                <a:sym typeface="+mn-ea"/>
              </a:rPr>
              <a:t>业绩数据展示</a:t>
            </a:r>
          </a:p>
        </p:txBody>
      </p:sp>
    </p:spTree>
  </p:cSld>
  <p:clrMapOvr>
    <a:masterClrMapping/>
  </p:clrMapOvr>
  <p:transition>
    <p:wedg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31" b="2331"/>
          <a:stretch>
            <a:fillRect/>
          </a:stretch>
        </p:blipFill>
        <p:spPr>
          <a:xfrm flipV="1">
            <a:off x="-14605" y="0"/>
            <a:ext cx="12226925" cy="685927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6985" y="3810"/>
            <a:ext cx="12205970" cy="6855460"/>
          </a:xfrm>
          <a:prstGeom prst="rect">
            <a:avLst/>
          </a:prstGeom>
          <a:gradFill>
            <a:gsLst>
              <a:gs pos="64000">
                <a:schemeClr val="bg1">
                  <a:alpha val="78000"/>
                </a:schemeClr>
              </a:gs>
              <a:gs pos="100000">
                <a:schemeClr val="bg1">
                  <a:alpha val="1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-6985" y="314325"/>
            <a:ext cx="12219940" cy="6229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图形"/>
          <p:cNvSpPr/>
          <p:nvPr userDrawn="1"/>
        </p:nvSpPr>
        <p:spPr>
          <a:xfrm>
            <a:off x="574675" y="503555"/>
            <a:ext cx="501650" cy="501650"/>
          </a:xfrm>
          <a:prstGeom prst="ellipse">
            <a:avLst/>
          </a:prstGeom>
          <a:gradFill>
            <a:gsLst>
              <a:gs pos="20000">
                <a:srgbClr val="E4D178"/>
              </a:gs>
              <a:gs pos="100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58号-创中黑" panose="00000500000000000000" charset="-122"/>
            </a:endParaRPr>
          </a:p>
        </p:txBody>
      </p:sp>
      <p:sp>
        <p:nvSpPr>
          <p:cNvPr id="7" name="图形"/>
          <p:cNvSpPr txBox="1"/>
          <p:nvPr userDrawn="1"/>
        </p:nvSpPr>
        <p:spPr>
          <a:xfrm>
            <a:off x="575945" y="516890"/>
            <a:ext cx="32397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3600">
                <a:latin typeface="微软雅黑" panose="020B0503020204020204" pitchFamily="34" charset="-122"/>
                <a:ea typeface="微软雅黑" panose="020B0503020204020204" pitchFamily="34" charset="-122"/>
                <a:cs typeface="字魂58号-创中黑" panose="00000500000000000000" charset="-122"/>
              </a:defRPr>
            </a:lvl1pPr>
          </a:lstStyle>
          <a:p>
            <a:pPr lvl="0"/>
            <a:r>
              <a:rPr lang="zh-CN" altLang="en-US">
                <a:sym typeface="+mn-ea"/>
              </a:rPr>
              <a:t>工作经验总结</a:t>
            </a:r>
          </a:p>
        </p:txBody>
      </p:sp>
    </p:spTree>
  </p:cSld>
  <p:clrMapOvr>
    <a:masterClrMapping/>
  </p:clrMapOvr>
  <p:transition>
    <p:wedg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31" b="2331"/>
          <a:stretch>
            <a:fillRect/>
          </a:stretch>
        </p:blipFill>
        <p:spPr>
          <a:xfrm flipV="1">
            <a:off x="-14605" y="0"/>
            <a:ext cx="12226925" cy="685927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6985" y="3810"/>
            <a:ext cx="12205970" cy="6855460"/>
          </a:xfrm>
          <a:prstGeom prst="rect">
            <a:avLst/>
          </a:prstGeom>
          <a:gradFill>
            <a:gsLst>
              <a:gs pos="64000">
                <a:schemeClr val="bg1">
                  <a:alpha val="78000"/>
                </a:schemeClr>
              </a:gs>
              <a:gs pos="100000">
                <a:schemeClr val="bg1">
                  <a:alpha val="1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-6985" y="314325"/>
            <a:ext cx="12219940" cy="6229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图形"/>
          <p:cNvSpPr/>
          <p:nvPr userDrawn="1"/>
        </p:nvSpPr>
        <p:spPr>
          <a:xfrm>
            <a:off x="574675" y="503555"/>
            <a:ext cx="501650" cy="501650"/>
          </a:xfrm>
          <a:prstGeom prst="ellipse">
            <a:avLst/>
          </a:prstGeom>
          <a:gradFill>
            <a:gsLst>
              <a:gs pos="20000">
                <a:srgbClr val="E4D178"/>
              </a:gs>
              <a:gs pos="100000">
                <a:schemeClr val="bg1">
                  <a:alpha val="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字魂58号-创中黑" panose="00000500000000000000" charset="-122"/>
            </a:endParaRPr>
          </a:p>
        </p:txBody>
      </p:sp>
      <p:sp>
        <p:nvSpPr>
          <p:cNvPr id="7" name="图形"/>
          <p:cNvSpPr txBox="1"/>
          <p:nvPr userDrawn="1"/>
        </p:nvSpPr>
        <p:spPr>
          <a:xfrm>
            <a:off x="575945" y="516890"/>
            <a:ext cx="32397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3600">
                <a:latin typeface="微软雅黑" panose="020B0503020204020204" pitchFamily="34" charset="-122"/>
                <a:ea typeface="微软雅黑" panose="020B0503020204020204" pitchFamily="34" charset="-122"/>
                <a:cs typeface="字魂58号-创中黑" panose="00000500000000000000" charset="-122"/>
              </a:defRPr>
            </a:lvl1pPr>
          </a:lstStyle>
          <a:p>
            <a:pPr lvl="0"/>
            <a:r>
              <a:rPr lang="zh-CN" altLang="en-US">
                <a:sym typeface="+mn-ea"/>
              </a:rPr>
              <a:t>未来工作计划</a:t>
            </a:r>
          </a:p>
        </p:txBody>
      </p:sp>
    </p:spTree>
  </p:cSld>
  <p:clrMapOvr>
    <a:masterClrMapping/>
  </p:clrMapOvr>
  <p:transition>
    <p:wedg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79683880"/>
      </p:ext>
    </p:extLst>
  </p:cSld>
  <p:clrMapOvr>
    <a:masterClrMapping/>
  </p:clrMapOvr>
  <p:transition>
    <p:wedg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85969090"/>
      </p:ext>
    </p:extLst>
  </p:cSld>
  <p:clrMapOvr>
    <a:masterClrMapping/>
  </p:clrMapOvr>
  <p:transition>
    <p:wedg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60667666"/>
      </p:ext>
    </p:extLst>
  </p:cSld>
  <p:clrMapOvr>
    <a:masterClrMapping/>
  </p:clrMapOvr>
  <p:transition>
    <p:wedg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31285094"/>
      </p:ext>
    </p:extLst>
  </p:cSld>
  <p:clrMapOvr>
    <a:masterClrMapping/>
  </p:clrMapOvr>
  <p:transition>
    <p:wedg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6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>
    <p:wedge/>
  </p:transition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0952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</p:sldLayoutIdLst>
  <p:transition>
    <p:wedg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31" b="2331"/>
          <a:stretch>
            <a:fillRect/>
          </a:stretch>
        </p:blipFill>
        <p:spPr>
          <a:xfrm flipV="1">
            <a:off x="-14605" y="0"/>
            <a:ext cx="12226925" cy="6859270"/>
          </a:xfrm>
          <a:prstGeom prst="rect">
            <a:avLst/>
          </a:prstGeom>
        </p:spPr>
      </p:pic>
      <p:sp>
        <p:nvSpPr>
          <p:cNvPr id="4" name="图形"/>
          <p:cNvSpPr/>
          <p:nvPr/>
        </p:nvSpPr>
        <p:spPr>
          <a:xfrm>
            <a:off x="-6985" y="3810"/>
            <a:ext cx="12205970" cy="6855460"/>
          </a:xfrm>
          <a:prstGeom prst="rect">
            <a:avLst/>
          </a:prstGeom>
          <a:gradFill>
            <a:gsLst>
              <a:gs pos="64000">
                <a:schemeClr val="bg1">
                  <a:alpha val="78000"/>
                </a:schemeClr>
              </a:gs>
              <a:gs pos="100000">
                <a:schemeClr val="bg1">
                  <a:alpha val="1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9" name="图形"/>
          <p:cNvSpPr txBox="1"/>
          <p:nvPr/>
        </p:nvSpPr>
        <p:spPr>
          <a:xfrm>
            <a:off x="1180880" y="2240280"/>
            <a:ext cx="9370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457200">
              <a:defRPr/>
            </a:pPr>
            <a:r>
              <a:rPr lang="en-US" altLang="zh-CN" sz="5400" spc="300" err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  <a:cs typeface="+mn-ea"/>
                <a:sym typeface="+mn-lt"/>
              </a:rPr>
              <a:t>PUBG_Rank_Prediction</a:t>
            </a:r>
            <a:endParaRPr kumimoji="0" lang="zh-CN" altLang="en-US" sz="5400" i="0" u="none" strike="noStrike" kern="1200" cap="none" spc="30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glow rad="139700">
                  <a:schemeClr val="bg1">
                    <a:alpha val="40000"/>
                  </a:schemeClr>
                </a:glo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49" name="图形"/>
          <p:cNvSpPr txBox="1"/>
          <p:nvPr/>
        </p:nvSpPr>
        <p:spPr>
          <a:xfrm>
            <a:off x="8367395" y="4703464"/>
            <a:ext cx="2680335" cy="8743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rPr>
              <a:t>汇报人：</a:t>
            </a:r>
            <a:r>
              <a:rPr lang="en-US" altLang="zh-CN">
                <a:cs typeface="+mn-ea"/>
                <a:sym typeface="+mn-lt"/>
              </a:rPr>
              <a:t> 2271994-</a:t>
            </a:r>
            <a:r>
              <a:rPr lang="zh-CN" altLang="en-US">
                <a:cs typeface="+mn-ea"/>
                <a:sym typeface="+mn-lt"/>
              </a:rPr>
              <a:t>李晶</a:t>
            </a:r>
            <a:endParaRPr lang="en-US" altLang="zh-CN">
              <a:cs typeface="+mn-ea"/>
              <a:sym typeface="+mn-lt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rPr>
              <a:t>2022</a:t>
            </a:r>
            <a:r>
              <a: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rPr>
              <a:t>年</a:t>
            </a: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rPr>
              <a:t>月</a:t>
            </a:r>
            <a:r>
              <a:rPr lang="en-US" altLang="zh-CN">
                <a:cs typeface="+mn-ea"/>
                <a:sym typeface="+mn-lt"/>
              </a:rPr>
              <a:t>25</a:t>
            </a:r>
            <a:r>
              <a: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rPr>
              <a:t>日</a:t>
            </a:r>
          </a:p>
        </p:txBody>
      </p:sp>
    </p:spTree>
    <p:custDataLst>
      <p:tags r:id="rId1"/>
    </p:custDataLst>
  </p:cSld>
  <p:clrMapOvr>
    <a:masterClrMapping/>
  </p:clrMapOvr>
  <p:transition>
    <p:wedg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31" b="2331"/>
          <a:stretch>
            <a:fillRect/>
          </a:stretch>
        </p:blipFill>
        <p:spPr>
          <a:xfrm flipV="1">
            <a:off x="-14605" y="0"/>
            <a:ext cx="12226925" cy="6859270"/>
          </a:xfrm>
          <a:prstGeom prst="rect">
            <a:avLst/>
          </a:prstGeom>
        </p:spPr>
      </p:pic>
      <p:sp>
        <p:nvSpPr>
          <p:cNvPr id="11" name="图形"/>
          <p:cNvSpPr/>
          <p:nvPr/>
        </p:nvSpPr>
        <p:spPr>
          <a:xfrm>
            <a:off x="-6985" y="3810"/>
            <a:ext cx="12205970" cy="6855460"/>
          </a:xfrm>
          <a:prstGeom prst="rect">
            <a:avLst/>
          </a:prstGeom>
          <a:gradFill>
            <a:gsLst>
              <a:gs pos="64000">
                <a:schemeClr val="bg1">
                  <a:alpha val="78000"/>
                </a:schemeClr>
              </a:gs>
              <a:gs pos="100000">
                <a:schemeClr val="bg1">
                  <a:alpha val="1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图形"/>
          <p:cNvSpPr txBox="1"/>
          <p:nvPr/>
        </p:nvSpPr>
        <p:spPr>
          <a:xfrm>
            <a:off x="4972685" y="2529840"/>
            <a:ext cx="5397500" cy="1107996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dist"/>
            <a:r>
              <a:rPr lang="zh-CN" altLang="en-US" sz="6600">
                <a:cs typeface="+mn-ea"/>
                <a:sym typeface="+mn-lt"/>
              </a:rPr>
              <a:t>具体过程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1949450" y="2194560"/>
            <a:ext cx="2938780" cy="2266950"/>
            <a:chOff x="3070" y="3456"/>
            <a:chExt cx="4628" cy="3570"/>
          </a:xfrm>
        </p:grpSpPr>
        <p:sp>
          <p:nvSpPr>
            <p:cNvPr id="15" name="图形"/>
            <p:cNvSpPr/>
            <p:nvPr/>
          </p:nvSpPr>
          <p:spPr>
            <a:xfrm>
              <a:off x="3731" y="3456"/>
              <a:ext cx="3570" cy="3570"/>
            </a:xfrm>
            <a:prstGeom prst="ellipse">
              <a:avLst/>
            </a:prstGeom>
            <a:gradFill>
              <a:gsLst>
                <a:gs pos="0">
                  <a:srgbClr val="E4D178"/>
                </a:gs>
                <a:gs pos="71000">
                  <a:srgbClr val="DDC367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图形"/>
            <p:cNvSpPr txBox="1"/>
            <p:nvPr/>
          </p:nvSpPr>
          <p:spPr>
            <a:xfrm>
              <a:off x="3070" y="3491"/>
              <a:ext cx="4628" cy="3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000" b="1">
                  <a:solidFill>
                    <a:schemeClr val="bg1"/>
                  </a:solidFill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17" name="图形"/>
            <p:cNvSpPr txBox="1"/>
            <p:nvPr/>
          </p:nvSpPr>
          <p:spPr>
            <a:xfrm>
              <a:off x="5746" y="4917"/>
              <a:ext cx="149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cs typeface="+mn-ea"/>
                  <a:sym typeface="+mn-lt"/>
                </a:rPr>
                <a:t>THREE.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642110" y="2821305"/>
            <a:ext cx="1371600" cy="1370330"/>
            <a:chOff x="2586" y="4443"/>
            <a:chExt cx="2160" cy="2158"/>
          </a:xfrm>
        </p:grpSpPr>
        <p:sp>
          <p:nvSpPr>
            <p:cNvPr id="19" name="图形"/>
            <p:cNvSpPr/>
            <p:nvPr/>
          </p:nvSpPr>
          <p:spPr>
            <a:xfrm>
              <a:off x="2587" y="4443"/>
              <a:ext cx="2159" cy="215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图形"/>
            <p:cNvSpPr txBox="1"/>
            <p:nvPr/>
          </p:nvSpPr>
          <p:spPr>
            <a:xfrm>
              <a:off x="2586" y="4563"/>
              <a:ext cx="2160" cy="18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7200" b="1">
                  <a:solidFill>
                    <a:schemeClr val="bg1"/>
                  </a:solidFill>
                  <a:cs typeface="+mn-ea"/>
                  <a:sym typeface="+mn-lt"/>
                </a:rPr>
                <a:t>0</a:t>
              </a:r>
            </a:p>
          </p:txBody>
        </p:sp>
      </p:grpSp>
    </p:spTree>
    <p:custDataLst>
      <p:tags r:id="rId1"/>
    </p:custDataLst>
  </p:cSld>
  <p:clrMapOvr>
    <a:masterClrMapping/>
  </p:clrMapOvr>
  <p:transition>
    <p:wedg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853448-F4E6-F3C9-5E29-B1275044C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2758751" cy="751729"/>
          </a:xfrm>
        </p:spPr>
        <p:txBody>
          <a:bodyPr/>
          <a:lstStyle/>
          <a:p>
            <a:r>
              <a:rPr lang="zh-CN" altLang="en-US" b="0">
                <a:latin typeface="宋体" panose="02010600030101010101" pitchFamily="2" charset="-122"/>
                <a:ea typeface="宋体" panose="02010600030101010101" pitchFamily="2" charset="-122"/>
              </a:rPr>
              <a:t>数据预处理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9A95484-4B16-BCC7-00E6-31DB3F6AABE0}"/>
              </a:ext>
            </a:extLst>
          </p:cNvPr>
          <p:cNvSpPr txBox="1"/>
          <p:nvPr/>
        </p:nvSpPr>
        <p:spPr>
          <a:xfrm>
            <a:off x="1154662" y="1687143"/>
            <a:ext cx="9640855" cy="4188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20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）处理缺失数据</a:t>
            </a:r>
            <a:endParaRPr lang="zh-CN" altLang="zh-CN" sz="2000" b="1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>
              <a:lnSpc>
                <a:spcPct val="150000"/>
              </a:lnSpc>
            </a:pPr>
            <a:r>
              <a:rPr lang="zh-CN" altLang="zh-CN" sz="20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我们首先需要将训练集中</a:t>
            </a:r>
            <a:r>
              <a:rPr lang="en-US" altLang="zh-CN" sz="20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winPlacePerc</a:t>
            </a:r>
            <a:r>
              <a:rPr lang="zh-CN" altLang="zh-CN" sz="20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缺失的数据删除掉</a:t>
            </a:r>
            <a:endParaRPr lang="zh-CN" altLang="zh-CN" sz="20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20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）处理参与比赛人数数据</a:t>
            </a:r>
            <a:endParaRPr lang="zh-CN" altLang="zh-CN" sz="2000" b="1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>
              <a:lnSpc>
                <a:spcPct val="150000"/>
              </a:lnSpc>
            </a:pPr>
            <a:r>
              <a:rPr lang="zh-CN" altLang="zh-CN" sz="20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参与玩家人数较少的比赛的数据没有训练的意义，因此我们需要统计出玩家参与人数大于</a:t>
            </a:r>
            <a:r>
              <a:rPr lang="en-US" altLang="zh-CN" sz="20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75</a:t>
            </a:r>
            <a:r>
              <a:rPr lang="zh-CN" altLang="zh-CN" sz="20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人的比赛场次。参赛人数对于击杀量、伤害量、存活时间等具有一定的影响，因此我们需要将数据调整到相当于参赛人数为</a:t>
            </a:r>
            <a:r>
              <a:rPr lang="en-US" altLang="zh-CN" sz="20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100</a:t>
            </a:r>
            <a:r>
              <a:rPr lang="zh-CN" altLang="zh-CN" sz="20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人的标准下，使得模型更加公平。</a:t>
            </a:r>
            <a:endParaRPr lang="en-US" altLang="zh-CN" sz="2000" kern="10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20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20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）处理开挂的数据</a:t>
            </a:r>
            <a:endParaRPr lang="zh-CN" altLang="zh-CN" sz="2000" b="1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sz="2000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000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由于数据量非常庞大而且含有一些异常数据，因此我们需要进行数据清洗，剔除开挂的异常数据</a:t>
            </a:r>
            <a:r>
              <a:rPr lang="zh-CN" altLang="en-US" sz="2000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2000" kern="1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303947"/>
      </p:ext>
    </p:extLst>
  </p:cSld>
  <p:clrMapOvr>
    <a:masterClrMapping/>
  </p:clrMapOvr>
  <p:transition>
    <p:wedg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19901B7-118D-4D50-F35B-930AAEBBF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229" y="2389000"/>
            <a:ext cx="7977673" cy="4040501"/>
          </a:xfrm>
          <a:prstGeom prst="rect">
            <a:avLst/>
          </a:prstGeom>
        </p:spPr>
      </p:pic>
      <p:sp>
        <p:nvSpPr>
          <p:cNvPr id="8" name="标题 7">
            <a:extLst>
              <a:ext uri="{FF2B5EF4-FFF2-40B4-BE49-F238E27FC236}">
                <a16:creationId xmlns:a16="http://schemas.microsoft.com/office/drawing/2014/main" id="{4CE74EDF-1EC4-1DAA-90CF-46C7C9E56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>
                <a:latin typeface="宋体" panose="02010600030101010101" pitchFamily="2" charset="-122"/>
                <a:ea typeface="宋体" panose="02010600030101010101" pitchFamily="2" charset="-122"/>
              </a:rPr>
              <a:t>特征选择</a:t>
            </a:r>
            <a:br>
              <a:rPr lang="zh-CN" altLang="en-US" b="0">
                <a:latin typeface="宋体" panose="02010600030101010101" pitchFamily="2" charset="-122"/>
                <a:ea typeface="宋体" panose="02010600030101010101" pitchFamily="2" charset="-122"/>
              </a:rPr>
            </a:br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3051226-177E-18EB-2C3A-75C3F31745DE}"/>
              </a:ext>
            </a:extLst>
          </p:cNvPr>
          <p:cNvSpPr txBox="1"/>
          <p:nvPr/>
        </p:nvSpPr>
        <p:spPr>
          <a:xfrm>
            <a:off x="1136001" y="1407692"/>
            <a:ext cx="9547549" cy="460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</a:pP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将没有用的数据信息以及标签数据删除得到特征表，并将最终排名作为标签</a:t>
            </a:r>
            <a:r>
              <a:rPr lang="zh-CN" alt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954257"/>
      </p:ext>
    </p:extLst>
  </p:cSld>
  <p:clrMapOvr>
    <a:masterClrMapping/>
  </p:clrMapOvr>
  <p:transition>
    <p:wedg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853448-F4E6-F3C9-5E29-B1275044C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2758751" cy="751729"/>
          </a:xfrm>
        </p:spPr>
        <p:txBody>
          <a:bodyPr/>
          <a:lstStyle/>
          <a:p>
            <a:r>
              <a:rPr lang="zh-CN" altLang="en-US" b="0">
                <a:latin typeface="宋体" panose="02010600030101010101" pitchFamily="2" charset="-122"/>
                <a:ea typeface="宋体" panose="02010600030101010101" pitchFamily="2" charset="-122"/>
              </a:rPr>
              <a:t>数据集划分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692905E-0E51-8CC7-10DE-EF568EEFBC48}"/>
              </a:ext>
            </a:extLst>
          </p:cNvPr>
          <p:cNvSpPr txBox="1"/>
          <p:nvPr/>
        </p:nvSpPr>
        <p:spPr>
          <a:xfrm>
            <a:off x="1257301" y="1026367"/>
            <a:ext cx="9519556" cy="876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</a:pP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由于该数据集的数据量非常庞大，所以我们随机选取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50000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条数据作为训练样本，按照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4:1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的比例划分数据集</a:t>
            </a:r>
            <a:r>
              <a:rPr lang="zh-CN" alt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40000</a:t>
            </a:r>
            <a:r>
              <a:rPr lang="zh-CN" alt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条数据作为训练集，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10000</a:t>
            </a:r>
            <a:r>
              <a:rPr lang="zh-CN" alt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条数据作为测试集</a:t>
            </a:r>
            <a:r>
              <a:rPr lang="zh-CN" altLang="en-US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F3B490-EC65-3579-E296-34F6EF405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783" y="2408403"/>
            <a:ext cx="8479972" cy="342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78862"/>
      </p:ext>
    </p:extLst>
  </p:cSld>
  <p:clrMapOvr>
    <a:masterClrMapping/>
  </p:clrMapOvr>
  <p:transition>
    <p:wedg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853448-F4E6-F3C9-5E29-B1275044C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2758751" cy="751729"/>
          </a:xfrm>
        </p:spPr>
        <p:txBody>
          <a:bodyPr/>
          <a:lstStyle/>
          <a:p>
            <a:r>
              <a:rPr lang="zh-CN" altLang="en-US" b="0">
                <a:latin typeface="宋体" panose="02010600030101010101" pitchFamily="2" charset="-122"/>
                <a:ea typeface="宋体" panose="02010600030101010101" pitchFamily="2" charset="-122"/>
              </a:rPr>
              <a:t>模型训练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CE58C07-19A8-8D87-6D33-613F96DA2A5B}"/>
              </a:ext>
            </a:extLst>
          </p:cNvPr>
          <p:cNvSpPr txBox="1"/>
          <p:nvPr/>
        </p:nvSpPr>
        <p:spPr>
          <a:xfrm>
            <a:off x="793881" y="1115317"/>
            <a:ext cx="10788519" cy="460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</a:pP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我们采用批梯度下降法训练线性回归模型，迭代次数选取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3000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次，学习率设为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0.</a:t>
            </a:r>
            <a:r>
              <a:rPr lang="en-US" altLang="zh-CN" sz="1400" kern="10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00000001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epochs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C080D8E-2501-5C37-DFB5-18409957E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74" y="2421298"/>
            <a:ext cx="4937760" cy="25259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DB6D339-89A9-F403-F2E4-8F65D4F09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090" y="2202023"/>
            <a:ext cx="5274310" cy="274525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8FA0118-BB51-996D-1A3F-D355FAA92435}"/>
              </a:ext>
            </a:extLst>
          </p:cNvPr>
          <p:cNvSpPr txBox="1"/>
          <p:nvPr/>
        </p:nvSpPr>
        <p:spPr>
          <a:xfrm>
            <a:off x="2253486" y="5294568"/>
            <a:ext cx="20550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400" b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批梯度下降法训练模型</a:t>
            </a:r>
            <a:endParaRPr lang="zh-CN" altLang="en-US" sz="140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417C393-E4D1-9EE1-1A1B-CB86AE38B461}"/>
              </a:ext>
            </a:extLst>
          </p:cNvPr>
          <p:cNvSpPr txBox="1"/>
          <p:nvPr/>
        </p:nvSpPr>
        <p:spPr>
          <a:xfrm>
            <a:off x="8402360" y="5233013"/>
            <a:ext cx="18311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400" b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损失函数曲线图</a:t>
            </a:r>
            <a:endParaRPr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1788575690"/>
      </p:ext>
    </p:extLst>
  </p:cSld>
  <p:clrMapOvr>
    <a:masterClrMapping/>
  </p:clrMapOvr>
  <p:transition>
    <p:wedg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37042-99D5-A337-8437-E1F6CB580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2226906" cy="947672"/>
          </a:xfrm>
        </p:spPr>
        <p:txBody>
          <a:bodyPr/>
          <a:lstStyle/>
          <a:p>
            <a:r>
              <a:rPr lang="zh-CN" altLang="en-US" b="0">
                <a:latin typeface="宋体" panose="02010600030101010101" pitchFamily="2" charset="-122"/>
                <a:ea typeface="宋体" panose="02010600030101010101" pitchFamily="2" charset="-122"/>
              </a:rPr>
              <a:t>模型评估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A0DE53-B059-48DB-B862-6C845AF1A7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879" r="37437"/>
          <a:stretch/>
        </p:blipFill>
        <p:spPr>
          <a:xfrm>
            <a:off x="4933247" y="4553664"/>
            <a:ext cx="3417314" cy="18510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AB9F69B-0C85-EDFD-9282-5A3127F32C03}"/>
              </a:ext>
            </a:extLst>
          </p:cNvPr>
          <p:cNvSpPr txBox="1"/>
          <p:nvPr/>
        </p:nvSpPr>
        <p:spPr>
          <a:xfrm>
            <a:off x="1443912" y="1222310"/>
            <a:ext cx="88850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选取了</a:t>
            </a:r>
            <a:r>
              <a:rPr lang="en-US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个评价指标</a:t>
            </a:r>
            <a:r>
              <a:rPr lang="en-US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MSE</a:t>
            </a:r>
            <a:r>
              <a:rPr lang="zh-CN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RMSE</a:t>
            </a:r>
            <a:r>
              <a:rPr lang="zh-CN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MAE</a:t>
            </a:r>
            <a:r>
              <a:rPr lang="zh-CN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以及</a:t>
            </a:r>
            <a:r>
              <a:rPr lang="en-US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SMPAE</a:t>
            </a:r>
            <a:r>
              <a:rPr lang="zh-CN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来对模型进行评价</a:t>
            </a:r>
            <a:r>
              <a:rPr lang="zh-CN" altLang="en-US" sz="18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同时</a:t>
            </a:r>
            <a:r>
              <a:rPr lang="zh-CN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选取前</a:t>
            </a:r>
            <a:r>
              <a:rPr lang="en-US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100</a:t>
            </a:r>
            <a:r>
              <a:rPr lang="zh-CN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个数据将真实值和预测值绘制成折线图，观察真实值与预测值之间的差距</a:t>
            </a:r>
            <a:r>
              <a:rPr lang="zh-CN" altLang="en-US" sz="18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红色折线代表真实值，绿色折线代表预测值</a:t>
            </a:r>
            <a:r>
              <a:rPr lang="zh-CN" altLang="en-US" sz="18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35D3FD-F6B6-B976-5B5D-086E98171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888" y="2217254"/>
            <a:ext cx="5367914" cy="18510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18554BA-01DF-6EE7-4663-FFBF169E7B42}"/>
              </a:ext>
            </a:extLst>
          </p:cNvPr>
          <p:cNvSpPr txBox="1"/>
          <p:nvPr/>
        </p:nvSpPr>
        <p:spPr>
          <a:xfrm>
            <a:off x="6711872" y="4161242"/>
            <a:ext cx="2848169" cy="338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7970" algn="ctr">
              <a:lnSpc>
                <a:spcPct val="150000"/>
              </a:lnSpc>
            </a:pPr>
            <a:r>
              <a:rPr lang="zh-CN" altLang="zh-CN" sz="12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线性回归预测值与真实值的对比</a:t>
            </a:r>
            <a:endParaRPr lang="zh-CN" altLang="zh-CN" sz="12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A26992A-EEAE-C5E7-F783-9D1A532A5C31}"/>
              </a:ext>
            </a:extLst>
          </p:cNvPr>
          <p:cNvSpPr txBox="1"/>
          <p:nvPr/>
        </p:nvSpPr>
        <p:spPr>
          <a:xfrm>
            <a:off x="8475305" y="5466669"/>
            <a:ext cx="1924438" cy="338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7970" algn="ctr">
              <a:lnSpc>
                <a:spcPct val="150000"/>
              </a:lnSpc>
            </a:pPr>
            <a:r>
              <a:rPr lang="zh-CN" altLang="zh-CN" sz="12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模型评价指标</a:t>
            </a:r>
            <a:endParaRPr lang="zh-CN" altLang="zh-CN" sz="12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A51163-F400-98ED-E335-3E3E89671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05" y="2294234"/>
            <a:ext cx="313372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B48D5CF-C648-BD9E-F3A2-3AD780D6C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94" y="2945289"/>
            <a:ext cx="4219575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7E8A0FC-E779-CC88-30A1-498AF7D6F6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795" y="4776068"/>
            <a:ext cx="3143250" cy="65722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F3982E7-FDE2-66BC-9034-275AFD272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41" y="3862893"/>
            <a:ext cx="443865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586212"/>
      </p:ext>
    </p:extLst>
  </p:cSld>
  <p:clrMapOvr>
    <a:masterClrMapping/>
  </p:clrMapOvr>
  <p:transition>
    <p:wedg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31" b="2331"/>
          <a:stretch>
            <a:fillRect/>
          </a:stretch>
        </p:blipFill>
        <p:spPr>
          <a:xfrm flipV="1">
            <a:off x="-14605" y="0"/>
            <a:ext cx="12226925" cy="6859270"/>
          </a:xfrm>
          <a:prstGeom prst="rect">
            <a:avLst/>
          </a:prstGeom>
        </p:spPr>
      </p:pic>
      <p:sp>
        <p:nvSpPr>
          <p:cNvPr id="11" name="图形"/>
          <p:cNvSpPr/>
          <p:nvPr/>
        </p:nvSpPr>
        <p:spPr>
          <a:xfrm>
            <a:off x="-6985" y="3810"/>
            <a:ext cx="12205970" cy="6855460"/>
          </a:xfrm>
          <a:prstGeom prst="rect">
            <a:avLst/>
          </a:prstGeom>
          <a:gradFill>
            <a:gsLst>
              <a:gs pos="64000">
                <a:schemeClr val="bg1">
                  <a:alpha val="78000"/>
                </a:schemeClr>
              </a:gs>
              <a:gs pos="100000">
                <a:schemeClr val="bg1">
                  <a:alpha val="1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图形"/>
          <p:cNvSpPr txBox="1"/>
          <p:nvPr/>
        </p:nvSpPr>
        <p:spPr>
          <a:xfrm>
            <a:off x="4972685" y="2529840"/>
            <a:ext cx="5397500" cy="110680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dist"/>
            <a:r>
              <a:rPr lang="zh-CN" altLang="en-US" sz="6600">
                <a:cs typeface="+mn-ea"/>
                <a:sym typeface="+mn-lt"/>
              </a:rPr>
              <a:t>改进方法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1949450" y="2194560"/>
            <a:ext cx="2938780" cy="2266950"/>
            <a:chOff x="3070" y="3456"/>
            <a:chExt cx="4628" cy="3570"/>
          </a:xfrm>
        </p:grpSpPr>
        <p:sp>
          <p:nvSpPr>
            <p:cNvPr id="15" name="图形"/>
            <p:cNvSpPr/>
            <p:nvPr/>
          </p:nvSpPr>
          <p:spPr>
            <a:xfrm>
              <a:off x="3731" y="3456"/>
              <a:ext cx="3570" cy="3570"/>
            </a:xfrm>
            <a:prstGeom prst="ellipse">
              <a:avLst/>
            </a:prstGeom>
            <a:gradFill>
              <a:gsLst>
                <a:gs pos="0">
                  <a:srgbClr val="E4D178"/>
                </a:gs>
                <a:gs pos="71000">
                  <a:srgbClr val="DDC367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图形"/>
            <p:cNvSpPr txBox="1"/>
            <p:nvPr/>
          </p:nvSpPr>
          <p:spPr>
            <a:xfrm>
              <a:off x="3070" y="3491"/>
              <a:ext cx="4628" cy="3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000" b="1">
                  <a:solidFill>
                    <a:schemeClr val="bg1"/>
                  </a:solidFill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17" name="图形"/>
            <p:cNvSpPr txBox="1"/>
            <p:nvPr/>
          </p:nvSpPr>
          <p:spPr>
            <a:xfrm>
              <a:off x="5806" y="4757"/>
              <a:ext cx="133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cs typeface="+mn-ea"/>
                  <a:sym typeface="+mn-lt"/>
                </a:rPr>
                <a:t>FOUR.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642110" y="2821305"/>
            <a:ext cx="1371600" cy="1370330"/>
            <a:chOff x="2586" y="4443"/>
            <a:chExt cx="2160" cy="2158"/>
          </a:xfrm>
        </p:grpSpPr>
        <p:sp>
          <p:nvSpPr>
            <p:cNvPr id="19" name="图形"/>
            <p:cNvSpPr/>
            <p:nvPr/>
          </p:nvSpPr>
          <p:spPr>
            <a:xfrm>
              <a:off x="2587" y="4443"/>
              <a:ext cx="2159" cy="215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图形"/>
            <p:cNvSpPr txBox="1"/>
            <p:nvPr/>
          </p:nvSpPr>
          <p:spPr>
            <a:xfrm>
              <a:off x="2586" y="4563"/>
              <a:ext cx="2160" cy="18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7200" b="1">
                  <a:solidFill>
                    <a:schemeClr val="bg1"/>
                  </a:solidFill>
                  <a:cs typeface="+mn-ea"/>
                  <a:sym typeface="+mn-lt"/>
                </a:rPr>
                <a:t>0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3258669"/>
      </p:ext>
    </p:extLst>
  </p:cSld>
  <p:clrMapOvr>
    <a:masterClrMapping/>
  </p:clrMapOvr>
  <p:transition>
    <p:wedg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E54BC9-F16B-21B2-1B19-B923AEEDB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2506824" cy="798382"/>
          </a:xfrm>
        </p:spPr>
        <p:txBody>
          <a:bodyPr/>
          <a:lstStyle/>
          <a:p>
            <a:r>
              <a:rPr lang="zh-CN" altLang="en-US" b="0">
                <a:latin typeface="宋体" panose="02010600030101010101" pitchFamily="2" charset="-122"/>
                <a:ea typeface="宋体" panose="02010600030101010101" pitchFamily="2" charset="-122"/>
              </a:rPr>
              <a:t>改进方法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C89BDE9-8407-FFE1-2F04-865F920C2E8A}"/>
              </a:ext>
            </a:extLst>
          </p:cNvPr>
          <p:cNvSpPr txBox="1"/>
          <p:nvPr/>
        </p:nvSpPr>
        <p:spPr>
          <a:xfrm>
            <a:off x="1415919" y="1271462"/>
            <a:ext cx="9155665" cy="876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</a:pP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从模型评估来看，我们发现线性回归模型的预测值并没有很好的拟合真实值，甚至在预测时出现了预测值大于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以及小于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的情况。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192B1C-BA43-F59F-A590-CFB77C57B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795" y="2772941"/>
            <a:ext cx="8410575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16DE7CD-FBE6-54B8-1FF4-AEE108B4935B}"/>
              </a:ext>
            </a:extLst>
          </p:cNvPr>
          <p:cNvSpPr txBox="1"/>
          <p:nvPr/>
        </p:nvSpPr>
        <p:spPr>
          <a:xfrm>
            <a:off x="3832694" y="6149913"/>
            <a:ext cx="37718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MLP</a:t>
            </a:r>
            <a:r>
              <a:rPr lang="zh-CN" altLang="zh-CN" sz="1200" b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模型、随机森林模型和线性模型</a:t>
            </a:r>
            <a:r>
              <a:rPr lang="zh-CN" altLang="en-US" sz="12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模型评估</a:t>
            </a:r>
            <a:r>
              <a:rPr lang="zh-CN" altLang="en-US" sz="1200" b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对比图</a:t>
            </a:r>
            <a:endParaRPr lang="zh-CN" altLang="en-US" sz="1200" b="1"/>
          </a:p>
        </p:txBody>
      </p:sp>
    </p:spTree>
    <p:extLst>
      <p:ext uri="{BB962C8B-B14F-4D97-AF65-F5344CB8AC3E}">
        <p14:creationId xmlns:p14="http://schemas.microsoft.com/office/powerpoint/2010/main" val="946243770"/>
      </p:ext>
    </p:extLst>
  </p:cSld>
  <p:clrMapOvr>
    <a:masterClrMapping/>
  </p:clrMapOvr>
  <p:transition>
    <p:wedg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D7F0F3-0F26-EBF7-AC96-A1926C5C4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2422849" cy="798382"/>
          </a:xfrm>
        </p:spPr>
        <p:txBody>
          <a:bodyPr/>
          <a:lstStyle/>
          <a:p>
            <a:r>
              <a:rPr lang="zh-CN" altLang="en-US" b="0">
                <a:latin typeface="宋体" panose="02010600030101010101" pitchFamily="2" charset="-122"/>
                <a:ea typeface="宋体" panose="02010600030101010101" pitchFamily="2" charset="-122"/>
              </a:rPr>
              <a:t>改进方法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35801EA-138F-53B1-FB2E-F1CC1B551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632" y="3387566"/>
            <a:ext cx="4403368" cy="319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8D022D1-85FC-1E36-A52B-DD1683940903}"/>
              </a:ext>
            </a:extLst>
          </p:cNvPr>
          <p:cNvSpPr txBox="1"/>
          <p:nvPr/>
        </p:nvSpPr>
        <p:spPr>
          <a:xfrm>
            <a:off x="1229308" y="1474438"/>
            <a:ext cx="8838423" cy="1291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0" i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假定真实值和预测值的差值为</a:t>
            </a:r>
            <a:r>
              <a:rPr lang="en-US" altLang="zh-CN" b="0" i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0.99</a:t>
            </a:r>
            <a:r>
              <a:rPr lang="zh-CN" altLang="en-US" b="0" i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以上为极端预测值，可以发现</a:t>
            </a:r>
            <a:r>
              <a:rPr lang="en-US" altLang="zh-CN" b="0" i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MLP</a:t>
            </a:r>
            <a:r>
              <a:rPr lang="zh-CN" altLang="en-US" b="0" i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模型的极端数量</a:t>
            </a:r>
            <a:r>
              <a:rPr lang="en-US" altLang="zh-CN" b="0" i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en-US" b="0" i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远远大于随机森林的预测数量</a:t>
            </a:r>
            <a:r>
              <a:rPr lang="en-US" altLang="zh-CN" b="0" i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b="0" i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b="0" i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在各方面相比较之下，随机森林模型最适合解决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PUBG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玩家排名预测问题。</a:t>
            </a:r>
            <a:endParaRPr lang="zh-CN" altLang="zh-CN" sz="18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E212988-0FB3-724E-8672-4511D6E14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111" y="3387566"/>
            <a:ext cx="4096431" cy="319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726266"/>
      </p:ext>
    </p:extLst>
  </p:cSld>
  <p:clrMapOvr>
    <a:masterClrMapping/>
  </p:clrMapOvr>
  <p:transition>
    <p:wedg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形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31" b="2331"/>
          <a:stretch>
            <a:fillRect/>
          </a:stretch>
        </p:blipFill>
        <p:spPr>
          <a:xfrm flipV="1">
            <a:off x="-14605" y="0"/>
            <a:ext cx="12226925" cy="6859270"/>
          </a:xfrm>
          <a:prstGeom prst="rect">
            <a:avLst/>
          </a:prstGeom>
        </p:spPr>
      </p:pic>
      <p:sp>
        <p:nvSpPr>
          <p:cNvPr id="3" name="图形"/>
          <p:cNvSpPr/>
          <p:nvPr/>
        </p:nvSpPr>
        <p:spPr>
          <a:xfrm>
            <a:off x="-6985" y="3810"/>
            <a:ext cx="12205970" cy="6855460"/>
          </a:xfrm>
          <a:prstGeom prst="rect">
            <a:avLst/>
          </a:prstGeom>
          <a:gradFill>
            <a:gsLst>
              <a:gs pos="64000">
                <a:schemeClr val="bg1">
                  <a:alpha val="78000"/>
                </a:schemeClr>
              </a:gs>
              <a:gs pos="100000">
                <a:schemeClr val="bg1">
                  <a:alpha val="1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图形"/>
          <p:cNvSpPr txBox="1"/>
          <p:nvPr/>
        </p:nvSpPr>
        <p:spPr>
          <a:xfrm>
            <a:off x="1414145" y="2015490"/>
            <a:ext cx="937069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00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glow rad="139700">
                    <a:schemeClr val="bg1">
                      <a:alpha val="40000"/>
                    </a:schemeClr>
                  </a:glow>
                </a:effectLst>
                <a:uLnTx/>
                <a:uFillTx/>
                <a:cs typeface="+mn-ea"/>
                <a:sym typeface="+mn-lt"/>
              </a:rPr>
              <a:t>谢谢您的观赏聆听</a:t>
            </a:r>
          </a:p>
        </p:txBody>
      </p:sp>
      <p:sp>
        <p:nvSpPr>
          <p:cNvPr id="4" name="图形">
            <a:extLst>
              <a:ext uri="{FF2B5EF4-FFF2-40B4-BE49-F238E27FC236}">
                <a16:creationId xmlns:a16="http://schemas.microsoft.com/office/drawing/2014/main" id="{605BB063-C320-7E59-D1B6-7270D20CA562}"/>
              </a:ext>
            </a:extLst>
          </p:cNvPr>
          <p:cNvSpPr txBox="1"/>
          <p:nvPr/>
        </p:nvSpPr>
        <p:spPr>
          <a:xfrm>
            <a:off x="8367395" y="4703464"/>
            <a:ext cx="2680335" cy="8743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rPr>
              <a:t>汇报人：</a:t>
            </a:r>
            <a:r>
              <a:rPr lang="en-US" altLang="zh-CN">
                <a:cs typeface="+mn-ea"/>
                <a:sym typeface="+mn-lt"/>
              </a:rPr>
              <a:t> 2271994-</a:t>
            </a:r>
            <a:r>
              <a:rPr lang="zh-CN" altLang="en-US">
                <a:cs typeface="+mn-ea"/>
                <a:sym typeface="+mn-lt"/>
              </a:rPr>
              <a:t>李晶</a:t>
            </a:r>
            <a:endParaRPr lang="en-US" altLang="zh-CN">
              <a:cs typeface="+mn-ea"/>
              <a:sym typeface="+mn-lt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rPr>
              <a:t>2022</a:t>
            </a:r>
            <a:r>
              <a: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rPr>
              <a:t>年</a:t>
            </a: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rPr>
              <a:t>10</a:t>
            </a:r>
            <a:r>
              <a: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rPr>
              <a:t>月</a:t>
            </a:r>
            <a:r>
              <a:rPr lang="en-US" altLang="zh-CN">
                <a:cs typeface="+mn-ea"/>
                <a:sym typeface="+mn-lt"/>
              </a:rPr>
              <a:t>25</a:t>
            </a:r>
            <a:r>
              <a: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cs typeface="+mn-ea"/>
                <a:sym typeface="+mn-lt"/>
              </a:rPr>
              <a:t>日</a:t>
            </a:r>
          </a:p>
        </p:txBody>
      </p:sp>
    </p:spTree>
    <p:custDataLst>
      <p:tags r:id="rId1"/>
    </p:custDataLst>
  </p:cSld>
  <p:clrMapOvr>
    <a:masterClrMapping/>
  </p:clrMapOvr>
  <p:transition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31" b="2331"/>
          <a:stretch>
            <a:fillRect/>
          </a:stretch>
        </p:blipFill>
        <p:spPr>
          <a:xfrm flipV="1">
            <a:off x="-14605" y="0"/>
            <a:ext cx="12226925" cy="6859270"/>
          </a:xfrm>
          <a:prstGeom prst="rect">
            <a:avLst/>
          </a:prstGeom>
        </p:spPr>
      </p:pic>
      <p:sp>
        <p:nvSpPr>
          <p:cNvPr id="4" name="图形"/>
          <p:cNvSpPr/>
          <p:nvPr/>
        </p:nvSpPr>
        <p:spPr>
          <a:xfrm>
            <a:off x="-6985" y="3810"/>
            <a:ext cx="12205970" cy="6855460"/>
          </a:xfrm>
          <a:prstGeom prst="rect">
            <a:avLst/>
          </a:prstGeom>
          <a:gradFill>
            <a:gsLst>
              <a:gs pos="64000">
                <a:schemeClr val="bg1">
                  <a:alpha val="78000"/>
                </a:schemeClr>
              </a:gs>
              <a:gs pos="100000">
                <a:schemeClr val="bg1">
                  <a:alpha val="1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172210" y="2308225"/>
            <a:ext cx="2147570" cy="3241040"/>
            <a:chOff x="1846" y="3635"/>
            <a:chExt cx="3382" cy="5104"/>
          </a:xfrm>
        </p:grpSpPr>
        <p:grpSp>
          <p:nvGrpSpPr>
            <p:cNvPr id="31" name="组合 30"/>
            <p:cNvGrpSpPr/>
            <p:nvPr/>
          </p:nvGrpSpPr>
          <p:grpSpPr>
            <a:xfrm>
              <a:off x="1846" y="4313"/>
              <a:ext cx="3383" cy="4427"/>
              <a:chOff x="2014" y="3653"/>
              <a:chExt cx="3383" cy="3737"/>
            </a:xfrm>
          </p:grpSpPr>
          <p:sp>
            <p:nvSpPr>
              <p:cNvPr id="11" name="图形" descr="e7d195523061f1c0c2b73831c94a3edc981f60e396d3e182073EE1468018468A7F192AE5E5CD515B6C3125F8AF6E4EE646174E8CF0B46FD19828DCE8CDA3B3A044A74F0E769C5FA8CB87AB6FC303C8BA3785FAC64AF54247616BDCBB2D840EBD55303F1A6C4BED7A7D631CC9F77BCB67D85DCCE2B8637AC2BDA2214085FA648C8A4E08BD4C943870A84D7A3B8A5B4341"/>
              <p:cNvSpPr/>
              <p:nvPr/>
            </p:nvSpPr>
            <p:spPr>
              <a:xfrm>
                <a:off x="2014" y="3653"/>
                <a:ext cx="3383" cy="3737"/>
              </a:xfrm>
              <a:prstGeom prst="roundRect">
                <a:avLst>
                  <a:gd name="adj" fmla="val 4365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srgbClr val="DDC367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alpha val="62000"/>
                    </a:prst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3" name="图形"/>
              <p:cNvSpPr txBox="1"/>
              <p:nvPr/>
            </p:nvSpPr>
            <p:spPr>
              <a:xfrm>
                <a:off x="2168" y="5052"/>
                <a:ext cx="3149" cy="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200">
                    <a:cs typeface="+mn-ea"/>
                    <a:sym typeface="+mn-lt"/>
                  </a:rPr>
                  <a:t>问题定义</a:t>
                </a:r>
              </a:p>
            </p:txBody>
          </p:sp>
          <p:sp>
            <p:nvSpPr>
              <p:cNvPr id="34" name="图形"/>
              <p:cNvSpPr/>
              <p:nvPr/>
            </p:nvSpPr>
            <p:spPr>
              <a:xfrm>
                <a:off x="2879" y="6391"/>
                <a:ext cx="1807" cy="444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id-ID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PART ONE</a:t>
                </a:r>
              </a:p>
            </p:txBody>
          </p:sp>
        </p:grpSp>
        <p:sp>
          <p:nvSpPr>
            <p:cNvPr id="69" name="图形"/>
            <p:cNvSpPr/>
            <p:nvPr/>
          </p:nvSpPr>
          <p:spPr>
            <a:xfrm>
              <a:off x="2702" y="3635"/>
              <a:ext cx="1745" cy="1745"/>
            </a:xfrm>
            <a:prstGeom prst="diamond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cs typeface="+mn-ea"/>
                  <a:sym typeface="+mn-lt"/>
                </a:rPr>
                <a:t>01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700145" y="2308225"/>
            <a:ext cx="2205990" cy="3241675"/>
            <a:chOff x="5827" y="3635"/>
            <a:chExt cx="3474" cy="5105"/>
          </a:xfrm>
        </p:grpSpPr>
        <p:grpSp>
          <p:nvGrpSpPr>
            <p:cNvPr id="36" name="组合 35"/>
            <p:cNvGrpSpPr/>
            <p:nvPr/>
          </p:nvGrpSpPr>
          <p:grpSpPr>
            <a:xfrm>
              <a:off x="5827" y="4313"/>
              <a:ext cx="3474" cy="4427"/>
              <a:chOff x="2014" y="3653"/>
              <a:chExt cx="3474" cy="3737"/>
            </a:xfrm>
          </p:grpSpPr>
          <p:sp>
            <p:nvSpPr>
              <p:cNvPr id="37" name="图形" descr="e7d195523061f1c0c2b73831c94a3edc981f60e396d3e182073EE1468018468A7F192AE5E5CD515B6C3125F8AF6E4EE646174E8CF0B46FD19828DCE8CDA3B3A044A74F0E769C5FA8CB87AB6FC303C8BA3785FAC64AF54247616BDCBB2D840EBD55303F1A6C4BED7A7D631CC9F77BCB67D85DCCE2B8637AC2BDA2214085FA648C8A4E08BD4C943870A84D7A3B8A5B4341"/>
              <p:cNvSpPr/>
              <p:nvPr/>
            </p:nvSpPr>
            <p:spPr>
              <a:xfrm>
                <a:off x="2014" y="3653"/>
                <a:ext cx="3383" cy="3737"/>
              </a:xfrm>
              <a:prstGeom prst="roundRect">
                <a:avLst>
                  <a:gd name="adj" fmla="val 4365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srgbClr val="DDC367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alpha val="62000"/>
                    </a:prst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" name="图形"/>
              <p:cNvSpPr txBox="1"/>
              <p:nvPr/>
            </p:nvSpPr>
            <p:spPr>
              <a:xfrm>
                <a:off x="2105" y="5058"/>
                <a:ext cx="3383" cy="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200">
                    <a:cs typeface="+mn-ea"/>
                    <a:sym typeface="+mn-lt"/>
                  </a:rPr>
                  <a:t>数据来源及分析</a:t>
                </a:r>
              </a:p>
            </p:txBody>
          </p:sp>
          <p:sp>
            <p:nvSpPr>
              <p:cNvPr id="14" name="图形"/>
              <p:cNvSpPr/>
              <p:nvPr/>
            </p:nvSpPr>
            <p:spPr>
              <a:xfrm>
                <a:off x="2879" y="6391"/>
                <a:ext cx="1807" cy="44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DDC367"/>
                  </a:gs>
                  <a:gs pos="100000">
                    <a:srgbClr val="E4D178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id-ID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PART TWO</a:t>
                </a:r>
              </a:p>
            </p:txBody>
          </p:sp>
        </p:grpSp>
        <p:sp>
          <p:nvSpPr>
            <p:cNvPr id="70" name="图形"/>
            <p:cNvSpPr/>
            <p:nvPr/>
          </p:nvSpPr>
          <p:spPr>
            <a:xfrm>
              <a:off x="6656" y="3635"/>
              <a:ext cx="1745" cy="1745"/>
            </a:xfrm>
            <a:prstGeom prst="diamond">
              <a:avLst/>
            </a:prstGeom>
            <a:gradFill>
              <a:gsLst>
                <a:gs pos="0">
                  <a:srgbClr val="DDC367"/>
                </a:gs>
                <a:gs pos="100000">
                  <a:srgbClr val="E4D178"/>
                </a:gs>
              </a:gsLst>
              <a:lin ang="270000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cs typeface="+mn-ea"/>
                  <a:sym typeface="+mn-lt"/>
                </a:rPr>
                <a:t>02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228080" y="2308225"/>
            <a:ext cx="2147570" cy="3241040"/>
            <a:chOff x="9808" y="3635"/>
            <a:chExt cx="3382" cy="5104"/>
          </a:xfrm>
        </p:grpSpPr>
        <p:grpSp>
          <p:nvGrpSpPr>
            <p:cNvPr id="15" name="组合 14"/>
            <p:cNvGrpSpPr/>
            <p:nvPr/>
          </p:nvGrpSpPr>
          <p:grpSpPr>
            <a:xfrm>
              <a:off x="9808" y="4313"/>
              <a:ext cx="3383" cy="4427"/>
              <a:chOff x="2014" y="3653"/>
              <a:chExt cx="3383" cy="3737"/>
            </a:xfrm>
          </p:grpSpPr>
          <p:sp>
            <p:nvSpPr>
              <p:cNvPr id="16" name="图形" descr="e7d195523061f1c0c2b73831c94a3edc981f60e396d3e182073EE1468018468A7F192AE5E5CD515B6C3125F8AF6E4EE646174E8CF0B46FD19828DCE8CDA3B3A044A74F0E769C5FA8CB87AB6FC303C8BA3785FAC64AF54247616BDCBB2D840EBD55303F1A6C4BED7A7D631CC9F77BCB67D85DCCE2B8637AC2BDA2214085FA648C8A4E08BD4C943870A84D7A3B8A5B4341"/>
              <p:cNvSpPr/>
              <p:nvPr/>
            </p:nvSpPr>
            <p:spPr>
              <a:xfrm>
                <a:off x="2014" y="3653"/>
                <a:ext cx="3383" cy="3737"/>
              </a:xfrm>
              <a:prstGeom prst="roundRect">
                <a:avLst>
                  <a:gd name="adj" fmla="val 4365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srgbClr val="DDC367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alpha val="62000"/>
                    </a:prst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7" name="图形"/>
              <p:cNvSpPr txBox="1"/>
              <p:nvPr/>
            </p:nvSpPr>
            <p:spPr>
              <a:xfrm>
                <a:off x="2129" y="5123"/>
                <a:ext cx="3149" cy="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200">
                    <a:cs typeface="+mn-ea"/>
                    <a:sym typeface="+mn-lt"/>
                  </a:rPr>
                  <a:t>具体过程</a:t>
                </a:r>
              </a:p>
            </p:txBody>
          </p:sp>
          <p:sp>
            <p:nvSpPr>
              <p:cNvPr id="52" name="图形"/>
              <p:cNvSpPr/>
              <p:nvPr/>
            </p:nvSpPr>
            <p:spPr>
              <a:xfrm>
                <a:off x="2730" y="6372"/>
                <a:ext cx="1952" cy="444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id-ID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PART THREE</a:t>
                </a:r>
              </a:p>
            </p:txBody>
          </p:sp>
        </p:grpSp>
        <p:sp>
          <p:nvSpPr>
            <p:cNvPr id="71" name="图形"/>
            <p:cNvSpPr/>
            <p:nvPr/>
          </p:nvSpPr>
          <p:spPr>
            <a:xfrm>
              <a:off x="10610" y="3635"/>
              <a:ext cx="1745" cy="1745"/>
            </a:xfrm>
            <a:prstGeom prst="diamond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cs typeface="+mn-ea"/>
                  <a:sym typeface="+mn-lt"/>
                </a:rPr>
                <a:t>03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756015" y="2308225"/>
            <a:ext cx="2147570" cy="3227070"/>
            <a:chOff x="13789" y="3635"/>
            <a:chExt cx="3382" cy="5082"/>
          </a:xfrm>
        </p:grpSpPr>
        <p:grpSp>
          <p:nvGrpSpPr>
            <p:cNvPr id="18" name="组合 17"/>
            <p:cNvGrpSpPr/>
            <p:nvPr/>
          </p:nvGrpSpPr>
          <p:grpSpPr>
            <a:xfrm>
              <a:off x="13789" y="4291"/>
              <a:ext cx="3383" cy="4427"/>
              <a:chOff x="2014" y="3653"/>
              <a:chExt cx="3383" cy="3737"/>
            </a:xfrm>
          </p:grpSpPr>
          <p:sp>
            <p:nvSpPr>
              <p:cNvPr id="19" name="图形" descr="e7d195523061f1c0c2b73831c94a3edc981f60e396d3e182073EE1468018468A7F192AE5E5CD515B6C3125F8AF6E4EE646174E8CF0B46FD19828DCE8CDA3B3A044A74F0E769C5FA8CB87AB6FC303C8BA3785FAC64AF54247616BDCBB2D840EBD55303F1A6C4BED7A7D631CC9F77BCB67D85DCCE2B8637AC2BDA2214085FA648C8A4E08BD4C943870A84D7A3B8A5B4341"/>
              <p:cNvSpPr/>
              <p:nvPr/>
            </p:nvSpPr>
            <p:spPr>
              <a:xfrm>
                <a:off x="2014" y="3653"/>
                <a:ext cx="3383" cy="3737"/>
              </a:xfrm>
              <a:prstGeom prst="roundRect">
                <a:avLst>
                  <a:gd name="adj" fmla="val 4365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srgbClr val="DDC367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alpha val="62000"/>
                    </a:prst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0" name="图形"/>
              <p:cNvSpPr txBox="1"/>
              <p:nvPr/>
            </p:nvSpPr>
            <p:spPr>
              <a:xfrm>
                <a:off x="2131" y="5071"/>
                <a:ext cx="3149" cy="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200">
                    <a:cs typeface="+mn-ea"/>
                    <a:sym typeface="+mn-lt"/>
                  </a:rPr>
                  <a:t>改进方法</a:t>
                </a:r>
              </a:p>
            </p:txBody>
          </p:sp>
          <p:sp>
            <p:nvSpPr>
              <p:cNvPr id="58" name="图形"/>
              <p:cNvSpPr/>
              <p:nvPr/>
            </p:nvSpPr>
            <p:spPr>
              <a:xfrm>
                <a:off x="2879" y="6391"/>
                <a:ext cx="1807" cy="44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DDC367"/>
                  </a:gs>
                  <a:gs pos="100000">
                    <a:srgbClr val="E4D178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id-ID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PART FOUR</a:t>
                </a:r>
              </a:p>
            </p:txBody>
          </p:sp>
        </p:grpSp>
        <p:sp>
          <p:nvSpPr>
            <p:cNvPr id="72" name="图形"/>
            <p:cNvSpPr/>
            <p:nvPr/>
          </p:nvSpPr>
          <p:spPr>
            <a:xfrm>
              <a:off x="14564" y="3635"/>
              <a:ext cx="1745" cy="1745"/>
            </a:xfrm>
            <a:prstGeom prst="diamond">
              <a:avLst/>
            </a:prstGeom>
            <a:gradFill>
              <a:gsLst>
                <a:gs pos="0">
                  <a:srgbClr val="DDC367"/>
                </a:gs>
                <a:gs pos="100000">
                  <a:srgbClr val="E4D178"/>
                </a:gs>
              </a:gsLst>
              <a:lin ang="270000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cs typeface="+mn-ea"/>
                  <a:sym typeface="+mn-lt"/>
                </a:rPr>
                <a:t>04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37895" y="916940"/>
            <a:ext cx="5934710" cy="922020"/>
            <a:chOff x="1477" y="1444"/>
            <a:chExt cx="9346" cy="1452"/>
          </a:xfrm>
        </p:grpSpPr>
        <p:sp>
          <p:nvSpPr>
            <p:cNvPr id="22" name="图形"/>
            <p:cNvSpPr/>
            <p:nvPr/>
          </p:nvSpPr>
          <p:spPr>
            <a:xfrm>
              <a:off x="1587" y="1592"/>
              <a:ext cx="640" cy="640"/>
            </a:xfrm>
            <a:prstGeom prst="ellipse">
              <a:avLst/>
            </a:prstGeom>
            <a:gradFill>
              <a:gsLst>
                <a:gs pos="0">
                  <a:srgbClr val="E4D178"/>
                </a:gs>
                <a:gs pos="100000">
                  <a:srgbClr val="DDC367"/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8" name="图形"/>
            <p:cNvSpPr txBox="1"/>
            <p:nvPr/>
          </p:nvSpPr>
          <p:spPr>
            <a:xfrm>
              <a:off x="1477" y="1444"/>
              <a:ext cx="9346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540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cs typeface="+mn-ea"/>
                  <a:sym typeface="+mn-lt"/>
                </a:rPr>
                <a:t>CON</a:t>
              </a:r>
              <a:r>
                <a:rPr lang="en-US" sz="400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cs typeface="+mn-ea"/>
                  <a:sym typeface="+mn-lt"/>
                </a:rPr>
                <a:t>TENTS</a:t>
              </a:r>
            </a:p>
          </p:txBody>
        </p:sp>
      </p:grpSp>
    </p:spTree>
    <p:custDataLst>
      <p:tags r:id="rId1"/>
    </p:custDataLst>
  </p:cSld>
  <p:clrMapOvr>
    <a:masterClrMapping/>
  </p:clrMapOvr>
  <p:transition>
    <p:wedg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31" b="2331"/>
          <a:stretch>
            <a:fillRect/>
          </a:stretch>
        </p:blipFill>
        <p:spPr>
          <a:xfrm flipV="1">
            <a:off x="-14605" y="0"/>
            <a:ext cx="12226925" cy="6859270"/>
          </a:xfrm>
          <a:prstGeom prst="rect">
            <a:avLst/>
          </a:prstGeom>
        </p:spPr>
      </p:pic>
      <p:sp>
        <p:nvSpPr>
          <p:cNvPr id="4" name="图形"/>
          <p:cNvSpPr/>
          <p:nvPr/>
        </p:nvSpPr>
        <p:spPr>
          <a:xfrm>
            <a:off x="-6985" y="3810"/>
            <a:ext cx="12205970" cy="6855460"/>
          </a:xfrm>
          <a:prstGeom prst="rect">
            <a:avLst/>
          </a:prstGeom>
          <a:gradFill>
            <a:gsLst>
              <a:gs pos="64000">
                <a:schemeClr val="bg1">
                  <a:alpha val="78000"/>
                </a:schemeClr>
              </a:gs>
              <a:gs pos="100000">
                <a:schemeClr val="bg1">
                  <a:alpha val="1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图形"/>
          <p:cNvSpPr txBox="1"/>
          <p:nvPr/>
        </p:nvSpPr>
        <p:spPr>
          <a:xfrm>
            <a:off x="4972685" y="2529840"/>
            <a:ext cx="5397500" cy="1107996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dist"/>
            <a:r>
              <a:rPr lang="zh-CN" altLang="en-US" sz="6600">
                <a:cs typeface="+mn-ea"/>
                <a:sym typeface="+mn-lt"/>
              </a:rPr>
              <a:t>问题定义</a:t>
            </a:r>
            <a:endParaRPr lang="zh-CN" altLang="en-US" sz="660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033270" y="2194560"/>
            <a:ext cx="2938780" cy="2266950"/>
            <a:chOff x="3202" y="3456"/>
            <a:chExt cx="4628" cy="3570"/>
          </a:xfrm>
        </p:grpSpPr>
        <p:sp>
          <p:nvSpPr>
            <p:cNvPr id="7" name="图形"/>
            <p:cNvSpPr/>
            <p:nvPr/>
          </p:nvSpPr>
          <p:spPr>
            <a:xfrm>
              <a:off x="3731" y="3456"/>
              <a:ext cx="3570" cy="3570"/>
            </a:xfrm>
            <a:prstGeom prst="ellipse">
              <a:avLst/>
            </a:prstGeom>
            <a:gradFill>
              <a:gsLst>
                <a:gs pos="0">
                  <a:srgbClr val="E4D178"/>
                </a:gs>
                <a:gs pos="71000">
                  <a:srgbClr val="DDC367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" name="图形"/>
            <p:cNvSpPr txBox="1"/>
            <p:nvPr/>
          </p:nvSpPr>
          <p:spPr>
            <a:xfrm>
              <a:off x="3202" y="3491"/>
              <a:ext cx="4628" cy="3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000" b="1"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8" name="图形"/>
            <p:cNvSpPr txBox="1"/>
            <p:nvPr/>
          </p:nvSpPr>
          <p:spPr>
            <a:xfrm>
              <a:off x="5762" y="4917"/>
              <a:ext cx="133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cs typeface="+mn-ea"/>
                  <a:sym typeface="+mn-lt"/>
                </a:rPr>
                <a:t>ONE.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642110" y="2821305"/>
            <a:ext cx="1371600" cy="1370330"/>
            <a:chOff x="2586" y="4443"/>
            <a:chExt cx="2160" cy="2158"/>
          </a:xfrm>
        </p:grpSpPr>
        <p:sp>
          <p:nvSpPr>
            <p:cNvPr id="23" name="图形"/>
            <p:cNvSpPr/>
            <p:nvPr/>
          </p:nvSpPr>
          <p:spPr>
            <a:xfrm>
              <a:off x="2587" y="4443"/>
              <a:ext cx="2159" cy="215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图形"/>
            <p:cNvSpPr txBox="1"/>
            <p:nvPr/>
          </p:nvSpPr>
          <p:spPr>
            <a:xfrm>
              <a:off x="2586" y="4563"/>
              <a:ext cx="2160" cy="18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7200" b="1">
                  <a:solidFill>
                    <a:schemeClr val="bg1"/>
                  </a:solidFill>
                  <a:cs typeface="+mn-ea"/>
                  <a:sym typeface="+mn-lt"/>
                </a:rPr>
                <a:t>0</a:t>
              </a:r>
            </a:p>
          </p:txBody>
        </p:sp>
      </p:grpSp>
      <p:sp>
        <p:nvSpPr>
          <p:cNvPr id="46" name="图形"/>
          <p:cNvSpPr/>
          <p:nvPr/>
        </p:nvSpPr>
        <p:spPr>
          <a:xfrm>
            <a:off x="856615" y="886460"/>
            <a:ext cx="356870" cy="356870"/>
          </a:xfrm>
          <a:prstGeom prst="ellipse">
            <a:avLst/>
          </a:prstGeom>
          <a:gradFill>
            <a:gsLst>
              <a:gs pos="0">
                <a:srgbClr val="E4D178"/>
              </a:gs>
              <a:gs pos="100000">
                <a:srgbClr val="DDC367"/>
              </a:gs>
            </a:gsLst>
            <a:lin ang="2700000" scaled="0"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p:transition>
    <p:wedg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35D9C34-60F9-38DC-8C8E-039DDC63A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2208245" cy="733068"/>
          </a:xfrm>
        </p:spPr>
        <p:txBody>
          <a:bodyPr/>
          <a:lstStyle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问题定义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39B4DEB-17D8-3FB2-A053-4543FF180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50" y="1232924"/>
            <a:ext cx="6734628" cy="378822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5BE89A0-77A6-7601-4198-CB95AA85CC34}"/>
              </a:ext>
            </a:extLst>
          </p:cNvPr>
          <p:cNvSpPr txBox="1"/>
          <p:nvPr/>
        </p:nvSpPr>
        <p:spPr>
          <a:xfrm>
            <a:off x="7483150" y="2219059"/>
            <a:ext cx="437605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i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《</a:t>
            </a:r>
            <a:r>
              <a:rPr lang="zh-CN" altLang="en-US" sz="2000" i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绝地求生</a:t>
            </a:r>
            <a:r>
              <a:rPr lang="en-US" altLang="zh-CN" sz="2000" i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》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2000" i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（又译作“绝地求生：大逃杀”，</a:t>
            </a:r>
            <a:r>
              <a:rPr lang="zh-CN" altLang="en-US" sz="2000" i="0" u="none" strike="noStrike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简称</a:t>
            </a:r>
            <a:r>
              <a:rPr lang="zh-CN" altLang="en-US" sz="2000" i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en-US" altLang="zh-CN" sz="2000" i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PUBG”</a:t>
            </a:r>
            <a:r>
              <a:rPr lang="zh-CN" altLang="en-US" sz="2000" i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，旧称“</a:t>
            </a:r>
            <a:r>
              <a:rPr lang="en-US" altLang="zh-CN" sz="2000" i="0" err="1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PlayerUnknown's</a:t>
            </a:r>
            <a:r>
              <a:rPr lang="en-US" altLang="zh-CN" sz="2000" i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 Battlegrounds”</a:t>
            </a:r>
            <a:r>
              <a:rPr lang="zh-CN" altLang="en-US" sz="2000" i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），是一款由</a:t>
            </a:r>
            <a:r>
              <a:rPr lang="zh-CN" altLang="en-US" sz="2000" i="0" u="none" strike="noStrike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韩国电子游戏开发商魁匠团</a:t>
            </a:r>
            <a:r>
              <a:rPr lang="zh-CN" altLang="en-US" sz="2000" i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旗下的</a:t>
            </a:r>
            <a:r>
              <a:rPr lang="en-US" altLang="zh-CN" sz="2000" i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PUBG</a:t>
            </a:r>
            <a:r>
              <a:rPr lang="zh-CN" altLang="en-US" sz="2000" i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工作室所开发及发行的</a:t>
            </a:r>
            <a:r>
              <a:rPr lang="zh-CN" altLang="en-US" sz="2000" i="0" u="none" strike="noStrike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多人</a:t>
            </a:r>
            <a:r>
              <a:rPr lang="zh-CN" altLang="en-US" sz="2000" i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制</a:t>
            </a:r>
            <a:r>
              <a:rPr lang="zh-CN" altLang="en-US" sz="2000" i="0" u="none" strike="noStrike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大逃杀游戏</a:t>
            </a:r>
            <a:r>
              <a:rPr lang="zh-CN" altLang="en-US" sz="2000" i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205B27E-E7C2-4769-E279-7C20C022C3B1}"/>
              </a:ext>
            </a:extLst>
          </p:cNvPr>
          <p:cNvSpPr txBox="1"/>
          <p:nvPr/>
        </p:nvSpPr>
        <p:spPr>
          <a:xfrm>
            <a:off x="923731" y="5246370"/>
            <a:ext cx="1054359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sz="16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每一局游戏最多允许有</a:t>
            </a:r>
            <a:r>
              <a:rPr lang="en-US" altLang="zh-CN" sz="16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100</a:t>
            </a:r>
            <a:r>
              <a:rPr lang="zh-CN" altLang="zh-CN" sz="16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名玩家参与，且争取存活至最后，可以单排、双排、四排的游戏模式。而无论在哪种情况下，生存至最后的一人或团队都赢得比赛。在每局比赛开始时，玩家所控制的角色都会在没有</a:t>
            </a:r>
            <a:r>
              <a:rPr lang="zh-CN" altLang="zh-CN" sz="160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Segoe UI" panose="020B0502040204020203" pitchFamily="34" charset="0"/>
              </a:rPr>
              <a:t>携带任何东西的情况下跳伞至战场上。着陆后，玩家便能搜索建筑物或其他场所，从而获取随机分布在整个地图上的武器、车辆及其他装备。</a:t>
            </a:r>
            <a:endParaRPr lang="zh-CN" altLang="en-US" sz="1600"/>
          </a:p>
        </p:txBody>
      </p:sp>
    </p:spTree>
    <p:custDataLst>
      <p:tags r:id="rId1"/>
    </p:custDataLst>
  </p:cSld>
  <p:clrMapOvr>
    <a:masterClrMapping/>
  </p:clrMapOvr>
  <p:transition>
    <p:wedg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31" b="2331"/>
          <a:stretch>
            <a:fillRect/>
          </a:stretch>
        </p:blipFill>
        <p:spPr>
          <a:xfrm flipV="1">
            <a:off x="-14605" y="0"/>
            <a:ext cx="12226925" cy="6859270"/>
          </a:xfrm>
          <a:prstGeom prst="rect">
            <a:avLst/>
          </a:prstGeom>
        </p:spPr>
      </p:pic>
      <p:sp>
        <p:nvSpPr>
          <p:cNvPr id="11" name="图形"/>
          <p:cNvSpPr/>
          <p:nvPr/>
        </p:nvSpPr>
        <p:spPr>
          <a:xfrm>
            <a:off x="-6985" y="3810"/>
            <a:ext cx="12205970" cy="6855460"/>
          </a:xfrm>
          <a:prstGeom prst="rect">
            <a:avLst/>
          </a:prstGeom>
          <a:gradFill>
            <a:gsLst>
              <a:gs pos="64000">
                <a:schemeClr val="bg1">
                  <a:alpha val="78000"/>
                </a:schemeClr>
              </a:gs>
              <a:gs pos="100000">
                <a:schemeClr val="bg1">
                  <a:alpha val="1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图形"/>
          <p:cNvSpPr txBox="1"/>
          <p:nvPr/>
        </p:nvSpPr>
        <p:spPr>
          <a:xfrm>
            <a:off x="4972684" y="2529840"/>
            <a:ext cx="6158735" cy="1107996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6600">
                <a:cs typeface="+mn-ea"/>
                <a:sym typeface="+mn-lt"/>
              </a:rPr>
              <a:t>数据来源及分析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1949450" y="2194560"/>
            <a:ext cx="2938780" cy="2266950"/>
            <a:chOff x="3070" y="3456"/>
            <a:chExt cx="4628" cy="3570"/>
          </a:xfrm>
        </p:grpSpPr>
        <p:sp>
          <p:nvSpPr>
            <p:cNvPr id="15" name="图形"/>
            <p:cNvSpPr/>
            <p:nvPr/>
          </p:nvSpPr>
          <p:spPr>
            <a:xfrm>
              <a:off x="3731" y="3456"/>
              <a:ext cx="3570" cy="3570"/>
            </a:xfrm>
            <a:prstGeom prst="ellipse">
              <a:avLst/>
            </a:prstGeom>
            <a:gradFill>
              <a:gsLst>
                <a:gs pos="0">
                  <a:srgbClr val="E4D178"/>
                </a:gs>
                <a:gs pos="71000">
                  <a:srgbClr val="DDC367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图形"/>
            <p:cNvSpPr txBox="1"/>
            <p:nvPr/>
          </p:nvSpPr>
          <p:spPr>
            <a:xfrm>
              <a:off x="3070" y="3491"/>
              <a:ext cx="4628" cy="3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000" b="1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17" name="图形"/>
            <p:cNvSpPr txBox="1"/>
            <p:nvPr/>
          </p:nvSpPr>
          <p:spPr>
            <a:xfrm>
              <a:off x="5806" y="4917"/>
              <a:ext cx="133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chemeClr val="bg1"/>
                  </a:solidFill>
                  <a:cs typeface="+mn-ea"/>
                  <a:sym typeface="+mn-lt"/>
                </a:rPr>
                <a:t>TWO.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642110" y="2821305"/>
            <a:ext cx="1371600" cy="1370330"/>
            <a:chOff x="2586" y="4443"/>
            <a:chExt cx="2160" cy="2158"/>
          </a:xfrm>
        </p:grpSpPr>
        <p:sp>
          <p:nvSpPr>
            <p:cNvPr id="19" name="图形"/>
            <p:cNvSpPr/>
            <p:nvPr/>
          </p:nvSpPr>
          <p:spPr>
            <a:xfrm>
              <a:off x="2587" y="4443"/>
              <a:ext cx="2159" cy="215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图形"/>
            <p:cNvSpPr txBox="1"/>
            <p:nvPr/>
          </p:nvSpPr>
          <p:spPr>
            <a:xfrm>
              <a:off x="2586" y="4563"/>
              <a:ext cx="2160" cy="188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sz="7200" b="1">
                  <a:solidFill>
                    <a:schemeClr val="bg1"/>
                  </a:solidFill>
                  <a:cs typeface="+mn-ea"/>
                  <a:sym typeface="+mn-lt"/>
                </a:rPr>
                <a:t>0</a:t>
              </a:r>
            </a:p>
          </p:txBody>
        </p:sp>
      </p:grpSp>
    </p:spTree>
    <p:custDataLst>
      <p:tags r:id="rId1"/>
    </p:custDataLst>
  </p:cSld>
  <p:clrMapOvr>
    <a:masterClrMapping/>
  </p:clrMapOvr>
  <p:transition>
    <p:wedg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EBE58B-81A1-02E2-D6B1-2C81E58E1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2786743" cy="873027"/>
          </a:xfrm>
        </p:spPr>
        <p:txBody>
          <a:bodyPr/>
          <a:lstStyle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数据集来源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6A1202E-B389-E714-DE83-50D448CCF774}"/>
              </a:ext>
            </a:extLst>
          </p:cNvPr>
          <p:cNvSpPr txBox="1"/>
          <p:nvPr/>
        </p:nvSpPr>
        <p:spPr>
          <a:xfrm>
            <a:off x="961053" y="1147665"/>
            <a:ext cx="10758195" cy="2541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</a:pP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数据集的来源以下有两种，这两种来源的数据格式都是相同的。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609600" algn="just">
              <a:lnSpc>
                <a:spcPct val="150000"/>
              </a:lnSpc>
            </a:pP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1.PUBG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的官网给出了大量匿名的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PUBG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游戏统计数据，数据格式为每行包含一个玩家的赛后统计数据。数据来自所有类型的比赛：单排，双排，四排和自定义（不保证每场比赛有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100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名玩家，每个小组最多</a:t>
            </a: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名玩家）。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609600" algn="just">
              <a:lnSpc>
                <a:spcPct val="150000"/>
              </a:lnSpc>
            </a:pP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2.Kaggle</a:t>
            </a:r>
            <a:r>
              <a:rPr lang="zh-CN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的官网上也有一个“绝地求生排名预测”竞赛。链接地址：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lnSpc>
                <a:spcPct val="150000"/>
              </a:lnSpc>
            </a:pPr>
            <a:r>
              <a:rPr lang="en-US" altLang="zh-CN" sz="18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https://www.kaggle.com/c/pubg-finish-placement-prediction</a:t>
            </a:r>
            <a:endParaRPr lang="zh-CN" altLang="zh-CN" sz="14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EB66433-25AA-3933-3C6E-C4E578C52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973" y="3968224"/>
            <a:ext cx="4565971" cy="254146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D7E26FD-FF8D-3140-A20A-8DD45C647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058" y="4049909"/>
            <a:ext cx="4989288" cy="237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87399"/>
      </p:ext>
    </p:extLst>
  </p:cSld>
  <p:clrMapOvr>
    <a:masterClrMapping/>
  </p:clrMapOvr>
  <p:transition>
    <p:wedg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C95E12-273E-AF6A-5312-0773E0944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2553478" cy="695746"/>
          </a:xfrm>
        </p:spPr>
        <p:txBody>
          <a:bodyPr/>
          <a:lstStyle/>
          <a:p>
            <a:r>
              <a:rPr lang="zh-CN" altLang="en-US" b="0">
                <a:latin typeface="宋体" panose="02010600030101010101" pitchFamily="2" charset="-122"/>
                <a:ea typeface="宋体" panose="02010600030101010101" pitchFamily="2" charset="-122"/>
              </a:rPr>
              <a:t>数据分析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1DA1C1A-ACF4-5CFD-91CC-30DB2C3B6B7E}"/>
              </a:ext>
            </a:extLst>
          </p:cNvPr>
          <p:cNvSpPr txBox="1"/>
          <p:nvPr/>
        </p:nvSpPr>
        <p:spPr>
          <a:xfrm>
            <a:off x="1649186" y="1267705"/>
            <a:ext cx="8735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首先</a:t>
            </a:r>
            <a:r>
              <a:rPr lang="zh-CN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我们</a:t>
            </a:r>
            <a:r>
              <a:rPr lang="zh-CN" altLang="en-US" sz="18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需要</a:t>
            </a:r>
            <a:r>
              <a:rPr lang="zh-CN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查看数据集的基本信息，从输出结果可以得知数据集共有</a:t>
            </a:r>
            <a:r>
              <a:rPr lang="en-US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29</a:t>
            </a:r>
            <a:r>
              <a:rPr lang="zh-CN" altLang="zh-CN" sz="18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列</a:t>
            </a:r>
            <a:r>
              <a:rPr lang="zh-CN" altLang="en-US" sz="18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868AB41-CCE6-1438-182C-7F1A41647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896" y="2125448"/>
            <a:ext cx="8371892" cy="287354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C198F14-7102-71F6-0B6F-4029C6D9DD20}"/>
              </a:ext>
            </a:extLst>
          </p:cNvPr>
          <p:cNvSpPr txBox="1"/>
          <p:nvPr/>
        </p:nvSpPr>
        <p:spPr>
          <a:xfrm>
            <a:off x="991378" y="5277595"/>
            <a:ext cx="9682843" cy="876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lnSpc>
                <a:spcPct val="150000"/>
              </a:lnSpc>
            </a:pPr>
            <a:r>
              <a:rPr lang="zh-CN" altLang="zh-CN" sz="18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我们所要预测的列为</a:t>
            </a:r>
            <a:r>
              <a:rPr lang="en-US" altLang="zh-CN" sz="18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winPlacePerc</a:t>
            </a:r>
            <a:r>
              <a:rPr lang="zh-CN" altLang="zh-CN" sz="18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，它是综合排名的指数，是归一化的结果。它的范围是</a:t>
            </a:r>
            <a:r>
              <a:rPr lang="en-US" altLang="zh-CN" sz="18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0-1</a:t>
            </a:r>
            <a:r>
              <a:rPr lang="zh-CN" altLang="zh-CN" sz="18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之间</a:t>
            </a:r>
            <a:r>
              <a:rPr lang="zh-CN" altLang="zh-CN" kern="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kern="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1 </a:t>
            </a:r>
            <a:r>
              <a:rPr lang="zh-CN" altLang="zh-CN" kern="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对应第一名，</a:t>
            </a:r>
            <a:r>
              <a:rPr lang="en-US" altLang="zh-CN" kern="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 </a:t>
            </a:r>
            <a:r>
              <a:rPr lang="zh-CN" altLang="zh-CN" kern="1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对应最后一名。 </a:t>
            </a:r>
          </a:p>
        </p:txBody>
      </p:sp>
    </p:spTree>
    <p:extLst>
      <p:ext uri="{BB962C8B-B14F-4D97-AF65-F5344CB8AC3E}">
        <p14:creationId xmlns:p14="http://schemas.microsoft.com/office/powerpoint/2010/main" val="1134458941"/>
      </p:ext>
    </p:extLst>
  </p:cSld>
  <p:clrMapOvr>
    <a:masterClrMapping/>
  </p:clrMapOvr>
  <p:transition>
    <p:wedg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174A20-347F-777F-C41E-4DB1E689E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2618792" cy="677084"/>
          </a:xfrm>
        </p:spPr>
        <p:txBody>
          <a:bodyPr/>
          <a:lstStyle/>
          <a:p>
            <a:r>
              <a:rPr lang="zh-CN" altLang="en-US" b="0">
                <a:latin typeface="宋体" panose="02010600030101010101" pitchFamily="2" charset="-122"/>
                <a:ea typeface="宋体" panose="02010600030101010101" pitchFamily="2" charset="-122"/>
              </a:rPr>
              <a:t>数据分析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0023527-3807-7CF8-CFDF-61E0E79ADCDF}"/>
              </a:ext>
            </a:extLst>
          </p:cNvPr>
          <p:cNvSpPr txBox="1"/>
          <p:nvPr/>
        </p:nvSpPr>
        <p:spPr>
          <a:xfrm>
            <a:off x="525625" y="951722"/>
            <a:ext cx="11258938" cy="5545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6070" algn="just">
              <a:lnSpc>
                <a:spcPct val="150000"/>
              </a:lnSpc>
            </a:pPr>
            <a:r>
              <a:rPr lang="en-US" altLang="zh-CN" sz="14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DBNOs</a:t>
            </a:r>
            <a:r>
              <a:rPr lang="zh-CN" alt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：被击中的敌人玩家数量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6070" algn="just">
              <a:lnSpc>
                <a:spcPct val="150000"/>
              </a:lnSpc>
            </a:pPr>
            <a:r>
              <a:rPr lang="en-US" altLang="zh-CN" sz="14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Assists</a:t>
            </a:r>
            <a:r>
              <a:rPr lang="zh-CN" altLang="zh-CN" sz="14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被队友击杀的敌人数量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6070" algn="just">
              <a:lnSpc>
                <a:spcPct val="150000"/>
              </a:lnSpc>
            </a:pPr>
            <a:r>
              <a:rPr lang="en-US" altLang="zh-CN" sz="14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Boosts</a:t>
            </a:r>
            <a:r>
              <a:rPr lang="zh-CN" altLang="zh-CN" sz="14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14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使用过多少个提升性的物品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6070" algn="just">
              <a:lnSpc>
                <a:spcPct val="150000"/>
              </a:lnSpc>
            </a:pPr>
            <a:r>
              <a:rPr lang="en-US" altLang="zh-CN" sz="1400" b="1" kern="10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damageDealt</a:t>
            </a:r>
            <a:r>
              <a:rPr lang="zh-CN" altLang="zh-CN" sz="14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造成的总伤害</a:t>
            </a:r>
            <a:r>
              <a:rPr lang="en-US" alt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自己所受的伤害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6070" algn="just">
              <a:lnSpc>
                <a:spcPct val="150000"/>
              </a:lnSpc>
            </a:pPr>
            <a:r>
              <a:rPr lang="en-US" altLang="zh-CN" sz="1400" b="1" kern="10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headshotKills</a:t>
            </a:r>
            <a:r>
              <a:rPr lang="zh-CN" alt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：击杀头部死亡的敌人数量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6070" algn="just">
              <a:lnSpc>
                <a:spcPct val="150000"/>
              </a:lnSpc>
            </a:pPr>
            <a:r>
              <a:rPr lang="en-US" altLang="zh-CN" sz="14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heals</a:t>
            </a:r>
            <a:r>
              <a:rPr lang="zh-CN" altLang="zh-CN" sz="14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医疗用品使用数量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6070" algn="just">
              <a:lnSpc>
                <a:spcPct val="150000"/>
              </a:lnSpc>
            </a:pPr>
            <a:r>
              <a:rPr lang="en-US" altLang="zh-CN" sz="14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：玩家</a:t>
            </a:r>
            <a:r>
              <a:rPr lang="en-US" alt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ID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6070" algn="just">
              <a:lnSpc>
                <a:spcPct val="150000"/>
              </a:lnSpc>
            </a:pPr>
            <a:r>
              <a:rPr lang="en-US" altLang="zh-CN" sz="1400" b="1" kern="10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killPlace</a:t>
            </a:r>
            <a:r>
              <a:rPr lang="zh-CN" alt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：杀死敌人数量的排名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6070" algn="just">
              <a:lnSpc>
                <a:spcPct val="150000"/>
              </a:lnSpc>
            </a:pPr>
            <a:r>
              <a:rPr lang="en-US" altLang="zh-CN" sz="1400" b="1" kern="10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killPoints</a:t>
            </a:r>
            <a:r>
              <a:rPr lang="en-US" altLang="zh-CN" sz="14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r>
              <a:rPr lang="en-US" alt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 </a:t>
            </a:r>
            <a:r>
              <a:rPr lang="zh-CN" alt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基于杀戮的玩家外部排名。将其视为</a:t>
            </a:r>
            <a:r>
              <a:rPr lang="en-US" alt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Elo</a:t>
            </a:r>
            <a:r>
              <a:rPr lang="zh-CN" alt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排名，只有杀死才有意义。如果</a:t>
            </a:r>
            <a:r>
              <a:rPr lang="en-US" alt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kern="10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rankPoints</a:t>
            </a:r>
            <a:r>
              <a:rPr lang="en-US" alt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中的值不是</a:t>
            </a:r>
            <a:r>
              <a:rPr lang="en-US" alt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-1</a:t>
            </a:r>
            <a:r>
              <a:rPr lang="zh-CN" alt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，那么</a:t>
            </a:r>
            <a:r>
              <a:rPr lang="en-US" alt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kern="10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killPoints</a:t>
            </a:r>
            <a:r>
              <a:rPr lang="en-US" alt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中的任何</a:t>
            </a:r>
            <a:r>
              <a:rPr lang="en-US" alt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都应被视为</a:t>
            </a:r>
            <a:r>
              <a:rPr lang="en-US" alt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“None”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6070" algn="just">
              <a:lnSpc>
                <a:spcPct val="150000"/>
              </a:lnSpc>
            </a:pPr>
            <a:r>
              <a:rPr lang="en-US" altLang="zh-CN" sz="1400" b="1" kern="10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killStreaks</a:t>
            </a:r>
            <a:r>
              <a:rPr lang="zh-CN" alt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：短时间内杀死敌人的最大数量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6070" algn="just">
              <a:lnSpc>
                <a:spcPct val="150000"/>
              </a:lnSpc>
            </a:pPr>
            <a:r>
              <a:rPr lang="en-US" altLang="zh-CN" sz="14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kills</a:t>
            </a:r>
            <a:r>
              <a:rPr lang="zh-CN" alt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：杀死敌人的数量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6070" algn="just">
              <a:lnSpc>
                <a:spcPct val="150000"/>
              </a:lnSpc>
            </a:pPr>
            <a:r>
              <a:rPr lang="en-US" altLang="zh-CN" sz="1400" b="1" kern="10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longestKill</a:t>
            </a:r>
            <a:r>
              <a:rPr lang="zh-CN" alt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：玩家和死亡时被杀的玩家之间的最长距离。这可能具有误导性，因为击倒一个玩家并开车离开可能会导致一个较大的最长杀伤</a:t>
            </a:r>
            <a:r>
              <a:rPr lang="zh-CN" altLang="zh-CN" sz="1400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值</a:t>
            </a:r>
            <a:endParaRPr lang="en-US" altLang="zh-CN" sz="1400" kern="10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6070" algn="just">
              <a:lnSpc>
                <a:spcPct val="150000"/>
              </a:lnSpc>
            </a:pPr>
            <a:r>
              <a:rPr lang="en-US" altLang="zh-CN" sz="1400" b="1" kern="10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matchDuration</a:t>
            </a:r>
            <a:r>
              <a:rPr lang="zh-CN" altLang="zh-CN" sz="1400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：匹配用的秒数</a:t>
            </a:r>
          </a:p>
          <a:p>
            <a:pPr indent="306070" algn="just">
              <a:lnSpc>
                <a:spcPct val="150000"/>
              </a:lnSpc>
            </a:pPr>
            <a:r>
              <a:rPr lang="en-US" altLang="zh-CN" sz="1400" b="1" kern="10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matchId</a:t>
            </a:r>
            <a:r>
              <a:rPr lang="zh-CN" altLang="zh-CN" sz="1400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：比赛场次</a:t>
            </a:r>
            <a:r>
              <a:rPr lang="en-US" altLang="zh-CN" sz="1400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zh-CN" sz="1400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（每一局一个</a:t>
            </a:r>
            <a:r>
              <a:rPr lang="en-US" altLang="zh-CN" sz="1400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zh-CN" sz="1400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</a:p>
          <a:p>
            <a:pPr indent="306070" algn="just">
              <a:lnSpc>
                <a:spcPct val="150000"/>
              </a:lnSpc>
            </a:pPr>
            <a:r>
              <a:rPr lang="en-US" altLang="zh-CN" sz="1400" b="1" kern="10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matchType</a:t>
            </a:r>
            <a:r>
              <a:rPr lang="zh-CN" altLang="zh-CN" sz="1400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：单排</a:t>
            </a:r>
            <a:r>
              <a:rPr lang="en-US" altLang="zh-CN" sz="1400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400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双排</a:t>
            </a:r>
            <a:r>
              <a:rPr lang="en-US" altLang="zh-CN" sz="1400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400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四排；标准模式是</a:t>
            </a:r>
            <a:r>
              <a:rPr lang="en-US" altLang="zh-CN" sz="1400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“solo”</a:t>
            </a:r>
            <a:r>
              <a:rPr lang="zh-CN" altLang="zh-CN" sz="1400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“duo”</a:t>
            </a:r>
            <a:r>
              <a:rPr lang="zh-CN" altLang="zh-CN" sz="1400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“squad”</a:t>
            </a:r>
            <a:r>
              <a:rPr lang="zh-CN" altLang="zh-CN" sz="1400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“solo-</a:t>
            </a:r>
            <a:r>
              <a:rPr lang="en-US" altLang="zh-CN" sz="1400" kern="10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fpp</a:t>
            </a:r>
            <a:r>
              <a:rPr lang="en-US" altLang="zh-CN" sz="1400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1400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“duo-</a:t>
            </a:r>
            <a:r>
              <a:rPr lang="en-US" altLang="zh-CN" sz="1400" kern="10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fpp</a:t>
            </a:r>
            <a:r>
              <a:rPr lang="en-US" altLang="zh-CN" sz="1400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1400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400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“squad-</a:t>
            </a:r>
            <a:r>
              <a:rPr lang="en-US" altLang="zh-CN" sz="1400" kern="10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fpp</a:t>
            </a:r>
            <a:r>
              <a:rPr lang="en-US" altLang="zh-CN" sz="1400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”;</a:t>
            </a:r>
            <a:r>
              <a:rPr lang="zh-CN" altLang="zh-CN" sz="1400" kern="1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其他模式来自事件或自定义匹配</a:t>
            </a:r>
          </a:p>
        </p:txBody>
      </p:sp>
    </p:spTree>
    <p:extLst>
      <p:ext uri="{BB962C8B-B14F-4D97-AF65-F5344CB8AC3E}">
        <p14:creationId xmlns:p14="http://schemas.microsoft.com/office/powerpoint/2010/main" val="3633847112"/>
      </p:ext>
    </p:extLst>
  </p:cSld>
  <p:clrMapOvr>
    <a:masterClrMapping/>
  </p:clrMapOvr>
  <p:transition>
    <p:wedg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B7FB31-E893-A82A-8C6D-F1C8A6701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2618792" cy="835705"/>
          </a:xfrm>
        </p:spPr>
        <p:txBody>
          <a:bodyPr/>
          <a:lstStyle/>
          <a:p>
            <a:r>
              <a:rPr lang="zh-CN" altLang="en-US" b="0">
                <a:latin typeface="宋体" panose="02010600030101010101" pitchFamily="2" charset="-122"/>
                <a:ea typeface="宋体" panose="02010600030101010101" pitchFamily="2" charset="-122"/>
              </a:rPr>
              <a:t>数据分析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F44D8CD-5D4B-B480-05A7-25F02DB350FE}"/>
              </a:ext>
            </a:extLst>
          </p:cNvPr>
          <p:cNvSpPr txBox="1"/>
          <p:nvPr/>
        </p:nvSpPr>
        <p:spPr>
          <a:xfrm>
            <a:off x="460310" y="1231641"/>
            <a:ext cx="10972800" cy="490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6070" algn="just">
              <a:lnSpc>
                <a:spcPct val="150000"/>
              </a:lnSpc>
            </a:pPr>
            <a:r>
              <a:rPr lang="en-US" altLang="zh-CN" sz="1400" b="1" kern="100" err="1">
                <a:effectLst/>
                <a:latin typeface="等线" panose="02010600030101010101" pitchFamily="2" charset="-122"/>
                <a:ea typeface="宋体" panose="02010600030101010101" pitchFamily="2" charset="-122"/>
                <a:cs typeface="Segoe UI" panose="020B0502040204020203" pitchFamily="34" charset="0"/>
              </a:rPr>
              <a:t>rankPoints</a:t>
            </a:r>
            <a:r>
              <a:rPr lang="zh-CN" alt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Segoe UI" panose="020B0502040204020203" pitchFamily="34" charset="0"/>
              </a:rPr>
              <a:t>：</a:t>
            </a:r>
            <a:r>
              <a:rPr lang="zh-CN" altLang="zh-CN" sz="14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类似</a:t>
            </a:r>
            <a:r>
              <a:rPr lang="en-US" altLang="zh-CN" sz="14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Elo </a:t>
            </a:r>
            <a:r>
              <a:rPr lang="zh-CN" altLang="zh-CN" sz="14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的玩家排名。</a:t>
            </a:r>
            <a:r>
              <a:rPr lang="zh-CN" altLang="zh-CN" sz="1400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这个排名是不一致的，在</a:t>
            </a:r>
            <a:r>
              <a:rPr lang="en-US" altLang="zh-CN" sz="1400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API</a:t>
            </a:r>
            <a:r>
              <a:rPr lang="zh-CN" altLang="zh-CN" sz="1400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的下一个版本中已被弃用，所以请谨慎使用。值“</a:t>
            </a:r>
            <a:r>
              <a:rPr lang="en-US" altLang="zh-CN" sz="1400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-1</a:t>
            </a:r>
            <a:r>
              <a:rPr lang="zh-CN" altLang="zh-CN" sz="1400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”将取代“</a:t>
            </a:r>
            <a:r>
              <a:rPr lang="en-US" altLang="zh-CN" sz="1400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None</a:t>
            </a:r>
            <a:r>
              <a:rPr lang="zh-CN" altLang="zh-CN" sz="1400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6070" algn="just">
              <a:lnSpc>
                <a:spcPct val="150000"/>
              </a:lnSpc>
            </a:pPr>
            <a:r>
              <a:rPr lang="en-US" altLang="zh-CN" sz="1400" b="1" kern="100">
                <a:effectLst/>
                <a:latin typeface="等线" panose="02010600030101010101" pitchFamily="2" charset="-122"/>
                <a:ea typeface="宋体" panose="02010600030101010101" pitchFamily="2" charset="-122"/>
                <a:cs typeface="Segoe UI" panose="020B0502040204020203" pitchFamily="34" charset="0"/>
              </a:rPr>
              <a:t>Revives</a:t>
            </a:r>
            <a:r>
              <a:rPr lang="zh-CN" alt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Segoe UI" panose="020B0502040204020203" pitchFamily="34" charset="0"/>
              </a:rPr>
              <a:t>：玩家救援队友次数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6070" algn="just">
              <a:lnSpc>
                <a:spcPct val="150000"/>
              </a:lnSpc>
            </a:pPr>
            <a:r>
              <a:rPr lang="en-US" altLang="zh-CN" sz="1400" b="1" kern="100" err="1">
                <a:effectLst/>
                <a:latin typeface="等线" panose="02010600030101010101" pitchFamily="2" charset="-122"/>
                <a:ea typeface="宋体" panose="02010600030101010101" pitchFamily="2" charset="-122"/>
                <a:cs typeface="Segoe UI" panose="020B0502040204020203" pitchFamily="34" charset="0"/>
              </a:rPr>
              <a:t>rideDistance</a:t>
            </a:r>
            <a:r>
              <a:rPr lang="zh-CN" altLang="zh-CN" sz="14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Segoe UI" panose="020B0502040204020203" pitchFamily="34" charset="0"/>
              </a:rPr>
              <a:t>：</a:t>
            </a:r>
            <a:r>
              <a:rPr lang="zh-CN" altLang="zh-CN" sz="14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玩家使用交通工具行驶了多少米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6070" algn="just">
              <a:lnSpc>
                <a:spcPct val="150000"/>
              </a:lnSpc>
            </a:pPr>
            <a:r>
              <a:rPr lang="en-US" altLang="zh-CN" sz="1400" b="1" kern="100" err="1">
                <a:effectLst/>
                <a:latin typeface="等线" panose="02010600030101010101" pitchFamily="2" charset="-122"/>
                <a:ea typeface="宋体" panose="02010600030101010101" pitchFamily="2" charset="-122"/>
                <a:cs typeface="Segoe UI" panose="020B0502040204020203" pitchFamily="34" charset="0"/>
              </a:rPr>
              <a:t>roadKills</a:t>
            </a:r>
            <a:r>
              <a:rPr lang="zh-CN" alt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Segoe UI" panose="020B0502040204020203" pitchFamily="34" charset="0"/>
              </a:rPr>
              <a:t>：使用交通工具击杀人数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6070" algn="just">
              <a:lnSpc>
                <a:spcPct val="150000"/>
              </a:lnSpc>
            </a:pPr>
            <a:r>
              <a:rPr lang="en-US" altLang="zh-CN" sz="1400" b="1" kern="100" err="1">
                <a:effectLst/>
                <a:latin typeface="等线" panose="02010600030101010101" pitchFamily="2" charset="-122"/>
                <a:ea typeface="宋体" panose="02010600030101010101" pitchFamily="2" charset="-122"/>
                <a:cs typeface="Segoe UI" panose="020B0502040204020203" pitchFamily="34" charset="0"/>
              </a:rPr>
              <a:t>swimDistance</a:t>
            </a:r>
            <a:r>
              <a:rPr lang="zh-CN" alt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Segoe UI" panose="020B0502040204020203" pitchFamily="34" charset="0"/>
              </a:rPr>
              <a:t>：游泳距离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6070" algn="just">
              <a:lnSpc>
                <a:spcPct val="150000"/>
              </a:lnSpc>
            </a:pPr>
            <a:r>
              <a:rPr lang="en-US" altLang="zh-CN" sz="1400" b="1" kern="100" err="1">
                <a:effectLst/>
                <a:latin typeface="等线" panose="02010600030101010101" pitchFamily="2" charset="-122"/>
                <a:ea typeface="宋体" panose="02010600030101010101" pitchFamily="2" charset="-122"/>
                <a:cs typeface="Segoe UI" panose="020B0502040204020203" pitchFamily="34" charset="0"/>
              </a:rPr>
              <a:t>teamKills</a:t>
            </a:r>
            <a:r>
              <a:rPr lang="zh-CN" alt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Segoe UI" panose="020B0502040204020203" pitchFamily="34" charset="0"/>
              </a:rPr>
              <a:t>：该玩家击杀队友次数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6070" algn="just">
              <a:lnSpc>
                <a:spcPct val="150000"/>
              </a:lnSpc>
            </a:pPr>
            <a:r>
              <a:rPr lang="en-US" altLang="zh-CN" sz="1400" b="1" kern="100" err="1">
                <a:effectLst/>
                <a:latin typeface="等线" panose="02010600030101010101" pitchFamily="2" charset="-122"/>
                <a:ea typeface="宋体" panose="02010600030101010101" pitchFamily="2" charset="-122"/>
                <a:cs typeface="Segoe UI" panose="020B0502040204020203" pitchFamily="34" charset="0"/>
              </a:rPr>
              <a:t>vehicleDestroys</a:t>
            </a:r>
            <a:r>
              <a:rPr lang="zh-CN" alt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Segoe UI" panose="020B0502040204020203" pitchFamily="34" charset="0"/>
              </a:rPr>
              <a:t>：损坏交通工具次数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6070" algn="just">
              <a:lnSpc>
                <a:spcPct val="150000"/>
              </a:lnSpc>
            </a:pPr>
            <a:r>
              <a:rPr lang="en-US" altLang="zh-CN" sz="1400" b="1" kern="100" err="1">
                <a:effectLst/>
                <a:latin typeface="等线" panose="02010600030101010101" pitchFamily="2" charset="-122"/>
                <a:ea typeface="宋体" panose="02010600030101010101" pitchFamily="2" charset="-122"/>
                <a:cs typeface="Segoe UI" panose="020B0502040204020203" pitchFamily="34" charset="0"/>
              </a:rPr>
              <a:t>walkDistance</a:t>
            </a:r>
            <a:r>
              <a:rPr lang="zh-CN" alt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Segoe UI" panose="020B0502040204020203" pitchFamily="34" charset="0"/>
              </a:rPr>
              <a:t>：步行距离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6070" algn="just">
              <a:lnSpc>
                <a:spcPct val="150000"/>
              </a:lnSpc>
            </a:pPr>
            <a:r>
              <a:rPr lang="en-US" altLang="zh-CN" sz="1400" b="1" kern="100" err="1">
                <a:effectLst/>
                <a:latin typeface="等线" panose="02010600030101010101" pitchFamily="2" charset="-122"/>
                <a:ea typeface="宋体" panose="02010600030101010101" pitchFamily="2" charset="-122"/>
                <a:cs typeface="Segoe UI" panose="020B0502040204020203" pitchFamily="34" charset="0"/>
              </a:rPr>
              <a:t>weaponsAcquired</a:t>
            </a:r>
            <a:r>
              <a:rPr lang="zh-CN" alt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Segoe UI" panose="020B0502040204020203" pitchFamily="34" charset="0"/>
              </a:rPr>
              <a:t>：捡到的武器数量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6070" algn="just">
              <a:lnSpc>
                <a:spcPct val="150000"/>
              </a:lnSpc>
            </a:pPr>
            <a:r>
              <a:rPr lang="en-US" altLang="zh-CN" sz="1400" b="1" kern="100" err="1">
                <a:effectLst/>
                <a:latin typeface="等线" panose="02010600030101010101" pitchFamily="2" charset="-122"/>
                <a:ea typeface="宋体" panose="02010600030101010101" pitchFamily="2" charset="-122"/>
                <a:cs typeface="Segoe UI" panose="020B0502040204020203" pitchFamily="34" charset="0"/>
              </a:rPr>
              <a:t>winPoints</a:t>
            </a:r>
            <a:r>
              <a:rPr lang="zh-CN" altLang="zh-CN" sz="1400" b="1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Segoe UI" panose="020B0502040204020203" pitchFamily="34" charset="0"/>
              </a:rPr>
              <a:t>：</a:t>
            </a:r>
            <a:r>
              <a:rPr lang="zh-CN" altLang="zh-CN" sz="1400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基于胜利的玩家外部排名。如果</a:t>
            </a:r>
            <a:r>
              <a:rPr lang="en-US" altLang="zh-CN" sz="1400" kern="10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rankPoints</a:t>
            </a:r>
            <a:r>
              <a:rPr lang="zh-CN" altLang="zh-CN" sz="1400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中的值不是</a:t>
            </a:r>
            <a:r>
              <a:rPr lang="en-US" altLang="zh-CN" sz="1400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-1</a:t>
            </a:r>
            <a:r>
              <a:rPr lang="zh-CN" altLang="zh-CN" sz="1400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，那么</a:t>
            </a:r>
            <a:r>
              <a:rPr lang="en-US" altLang="zh-CN" sz="1400" kern="10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winPoints</a:t>
            </a:r>
            <a:r>
              <a:rPr lang="zh-CN" altLang="zh-CN" sz="1400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中的任何“</a:t>
            </a:r>
            <a:r>
              <a:rPr lang="en-US" altLang="zh-CN" sz="1400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zh-CN" sz="1400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”都应该被视为“</a:t>
            </a:r>
            <a:r>
              <a:rPr lang="en-US" altLang="zh-CN" sz="1400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None</a:t>
            </a:r>
            <a:r>
              <a:rPr lang="zh-CN" altLang="zh-CN" sz="1400" kern="10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6070" algn="just">
              <a:lnSpc>
                <a:spcPct val="150000"/>
              </a:lnSpc>
            </a:pPr>
            <a:r>
              <a:rPr lang="en-US" altLang="zh-CN" sz="1400" b="1" kern="100" err="1">
                <a:effectLst/>
                <a:latin typeface="等线" panose="02010600030101010101" pitchFamily="2" charset="-122"/>
                <a:ea typeface="宋体" panose="02010600030101010101" pitchFamily="2" charset="-122"/>
                <a:cs typeface="Segoe UI" panose="020B0502040204020203" pitchFamily="34" charset="0"/>
              </a:rPr>
              <a:t>groupIdID</a:t>
            </a:r>
            <a:r>
              <a:rPr lang="zh-CN" alt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Segoe UI" panose="020B0502040204020203" pitchFamily="34" charset="0"/>
              </a:rPr>
              <a:t>：</a:t>
            </a:r>
            <a:r>
              <a:rPr lang="zh-CN" altLang="zh-CN" sz="14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队伍的</a:t>
            </a:r>
            <a:r>
              <a:rPr lang="en-US" altLang="zh-CN" sz="14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zh-CN" sz="14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。如果同一组玩家在不同的比赛中比赛，他们每次都会有不同的</a:t>
            </a:r>
            <a:r>
              <a:rPr lang="en-US" altLang="zh-CN" sz="1400" kern="10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GroupId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6070" algn="just">
              <a:lnSpc>
                <a:spcPct val="150000"/>
              </a:lnSpc>
            </a:pPr>
            <a:r>
              <a:rPr lang="en-US" altLang="zh-CN" sz="1400" b="1" kern="100" err="1">
                <a:effectLst/>
                <a:latin typeface="等线" panose="02010600030101010101" pitchFamily="2" charset="-122"/>
                <a:ea typeface="宋体" panose="02010600030101010101" pitchFamily="2" charset="-122"/>
                <a:cs typeface="Segoe UI" panose="020B0502040204020203" pitchFamily="34" charset="0"/>
              </a:rPr>
              <a:t>numGroups</a:t>
            </a:r>
            <a:r>
              <a:rPr lang="zh-CN" alt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Segoe UI" panose="020B0502040204020203" pitchFamily="34" charset="0"/>
              </a:rPr>
              <a:t>：</a:t>
            </a:r>
            <a:r>
              <a:rPr lang="zh-CN" altLang="zh-CN" sz="14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在该局比赛中有玩家数据的队伍数量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6070" algn="just">
              <a:lnSpc>
                <a:spcPct val="150000"/>
              </a:lnSpc>
            </a:pPr>
            <a:r>
              <a:rPr lang="en-US" altLang="zh-CN" sz="1400" b="1" kern="100" err="1">
                <a:effectLst/>
                <a:latin typeface="等线" panose="02010600030101010101" pitchFamily="2" charset="-122"/>
                <a:ea typeface="宋体" panose="02010600030101010101" pitchFamily="2" charset="-122"/>
                <a:cs typeface="Segoe UI" panose="020B0502040204020203" pitchFamily="34" charset="0"/>
              </a:rPr>
              <a:t>maxPlace</a:t>
            </a:r>
            <a:r>
              <a:rPr lang="zh-CN" altLang="zh-CN" sz="1400" kern="10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Segoe UI" panose="020B0502040204020203" pitchFamily="34" charset="0"/>
              </a:rPr>
              <a:t>：</a:t>
            </a:r>
            <a:r>
              <a:rPr lang="zh-CN" altLang="zh-CN" sz="1400" kern="1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在该局中已有数据的最差的队伍排名（可能与该局队伍数不匹配，因为数据收集有跳跃）</a:t>
            </a:r>
            <a:endParaRPr lang="zh-CN" altLang="zh-CN" sz="1100" kern="10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6070" algn="just">
              <a:lnSpc>
                <a:spcPct val="150000"/>
              </a:lnSpc>
            </a:pPr>
            <a:r>
              <a:rPr lang="en-US" altLang="zh-CN" sz="1400" b="1" kern="100" err="1">
                <a:solidFill>
                  <a:srgbClr val="FF0000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Segoe UI" panose="020B0502040204020203" pitchFamily="34" charset="0"/>
              </a:rPr>
              <a:t>winPlacePerc</a:t>
            </a:r>
            <a:r>
              <a:rPr lang="zh-CN" altLang="zh-CN" sz="1400" b="1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Segoe UI" panose="020B0502040204020203" pitchFamily="34" charset="0"/>
              </a:rPr>
              <a:t>：</a:t>
            </a:r>
            <a:r>
              <a:rPr lang="zh-CN" altLang="zh-CN" sz="1400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预测目标，是以百分数计算的，介于</a:t>
            </a:r>
            <a:r>
              <a:rPr lang="en-US" altLang="zh-CN" sz="1400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0-1 </a:t>
            </a:r>
            <a:r>
              <a:rPr lang="zh-CN" altLang="zh-CN" sz="1400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之间，</a:t>
            </a:r>
            <a:r>
              <a:rPr lang="en-US" altLang="zh-CN" sz="1400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 </a:t>
            </a:r>
            <a:r>
              <a:rPr lang="zh-CN" altLang="zh-CN" sz="1400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对应第一名，</a:t>
            </a:r>
            <a:r>
              <a:rPr lang="en-US" altLang="zh-CN" sz="1400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 </a:t>
            </a:r>
            <a:r>
              <a:rPr lang="zh-CN" altLang="zh-CN" sz="1400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对应最后一名</a:t>
            </a:r>
            <a:r>
              <a:rPr lang="zh-CN" altLang="en-US" sz="1400" kern="1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zh-CN" sz="1400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它是根据</a:t>
            </a:r>
            <a:r>
              <a:rPr lang="en-US" altLang="zh-CN" sz="1400" kern="10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maxPlace</a:t>
            </a:r>
            <a:r>
              <a:rPr lang="zh-CN" altLang="zh-CN" sz="1400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计算的，而不是</a:t>
            </a:r>
            <a:r>
              <a:rPr lang="en-US" altLang="zh-CN" sz="1400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kern="10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numGroups</a:t>
            </a:r>
            <a:r>
              <a:rPr lang="en-US" altLang="zh-CN" sz="1400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400" kern="10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，因此匹配中可能缺少某些队伍</a:t>
            </a:r>
            <a:endParaRPr lang="zh-CN" altLang="zh-CN" sz="1100" kern="100">
              <a:solidFill>
                <a:srgbClr val="FF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073495"/>
      </p:ext>
    </p:extLst>
  </p:cSld>
  <p:clrMapOvr>
    <a:masterClrMapping/>
  </p:clrMapOvr>
  <p:transition>
    <p:wedg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第一PPT，www.1ppt.com">
  <a:themeElements>
    <a:clrScheme name="自定义 441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DDC367"/>
      </a:accent1>
      <a:accent2>
        <a:srgbClr val="3F3F3F"/>
      </a:accent2>
      <a:accent3>
        <a:srgbClr val="DDC367"/>
      </a:accent3>
      <a:accent4>
        <a:srgbClr val="3F3F3F"/>
      </a:accent4>
      <a:accent5>
        <a:srgbClr val="DDC367"/>
      </a:accent5>
      <a:accent6>
        <a:srgbClr val="3F3F3F"/>
      </a:accent6>
      <a:hlink>
        <a:srgbClr val="DDC367"/>
      </a:hlink>
      <a:folHlink>
        <a:srgbClr val="3F3F3F"/>
      </a:folHlink>
    </a:clrScheme>
    <a:fontScheme name="iolprdsx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宋体"/>
        <a:ea typeface=""/>
        <a:cs typeface=""/>
        <a:font script="Jpan" typeface="ＭＳ Ｐゴシック"/>
        <a:font script="Hang" typeface="맑은 고딕"/>
        <a:font script="Hans" typeface="思源宋体"/>
        <a:font script="Hant" typeface="新細明體"/>
        <a:font script="Arab" typeface="思源宋体"/>
        <a:font script="Hebr" typeface="思源宋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宋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宋体"/>
        <a:ea typeface=""/>
        <a:cs typeface=""/>
        <a:font script="Jpan" typeface="ＭＳ Ｐゴシック"/>
        <a:font script="Hang" typeface="맑은 고딕"/>
        <a:font script="Hans" typeface="思源宋体"/>
        <a:font script="Hant" typeface="新細明體"/>
        <a:font script="Arab" typeface="思源宋体"/>
        <a:font script="Hebr" typeface="思源宋体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宋体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1288</Words>
  <Application>Microsoft Office PowerPoint</Application>
  <PresentationFormat>宽屏</PresentationFormat>
  <Paragraphs>102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等线</vt:lpstr>
      <vt:lpstr>思源宋体</vt:lpstr>
      <vt:lpstr>宋体</vt:lpstr>
      <vt:lpstr>微软雅黑</vt:lpstr>
      <vt:lpstr>Arial</vt:lpstr>
      <vt:lpstr>Calibri</vt:lpstr>
      <vt:lpstr>Times New Roman</vt:lpstr>
      <vt:lpstr>Wingdings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问题定义</vt:lpstr>
      <vt:lpstr>PowerPoint 演示文稿</vt:lpstr>
      <vt:lpstr>数据集来源</vt:lpstr>
      <vt:lpstr>数据分析</vt:lpstr>
      <vt:lpstr>数据分析</vt:lpstr>
      <vt:lpstr>数据分析</vt:lpstr>
      <vt:lpstr>PowerPoint 演示文稿</vt:lpstr>
      <vt:lpstr>数据预处理</vt:lpstr>
      <vt:lpstr>特征选择 </vt:lpstr>
      <vt:lpstr>数据集划分</vt:lpstr>
      <vt:lpstr>模型训练</vt:lpstr>
      <vt:lpstr>模型评估</vt:lpstr>
      <vt:lpstr>PowerPoint 演示文稿</vt:lpstr>
      <vt:lpstr>改进方法</vt:lpstr>
      <vt:lpstr>改进方法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工作汇报</dc:title>
  <dc:creator>第一PPT</dc:creator>
  <cp:keywords>www.1ppt.com</cp:keywords>
  <dc:description>www.1ppt.com</dc:description>
  <cp:lastModifiedBy>1587681929@qq.com</cp:lastModifiedBy>
  <cp:revision>321</cp:revision>
  <dcterms:created xsi:type="dcterms:W3CDTF">2019-06-19T02:08:00Z</dcterms:created>
  <dcterms:modified xsi:type="dcterms:W3CDTF">2022-10-25T05:19:57Z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2052-11.1.0.11372</vt:lpwstr>
  </property>
  <property fmtid="{D5CDD505-2E9C-101B-9397-08002B2CF9AE}" pid="3" name="KSOSaveFontToCloudKey">
    <vt:lpwstr>212913176_cloud</vt:lpwstr>
  </property>
  <property fmtid="{D5CDD505-2E9C-101B-9397-08002B2CF9AE}" pid="4" name="ICV">
    <vt:lpwstr>34A87A8623BA4D7C8FEEAA3B5DA9FDE1</vt:lpwstr>
  </property>
</Properties>
</file>